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Proxima Nova"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16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100" b="0" i="0" u="none" strike="noStrike" cap="none"/>
            </a:lvl1pPr>
            <a:lvl2pPr marL="914400" marR="0" lvl="1" indent="-228600" algn="l" rtl="0">
              <a:spcBef>
                <a:spcPts val="0"/>
              </a:spcBef>
              <a:spcAft>
                <a:spcPts val="0"/>
              </a:spcAft>
              <a:buSzPts val="1400"/>
              <a:buNone/>
              <a:defRPr sz="1100" b="0" i="0" u="none" strike="noStrike" cap="none"/>
            </a:lvl2pPr>
            <a:lvl3pPr marL="1371600" marR="0" lvl="2" indent="-228600" algn="l" rtl="0">
              <a:spcBef>
                <a:spcPts val="0"/>
              </a:spcBef>
              <a:spcAft>
                <a:spcPts val="0"/>
              </a:spcAft>
              <a:buSzPts val="1400"/>
              <a:buNone/>
              <a:defRPr sz="1100" b="0" i="0" u="none" strike="noStrike" cap="none"/>
            </a:lvl3pPr>
            <a:lvl4pPr marL="1828800" marR="0" lvl="3" indent="-228600" algn="l" rtl="0">
              <a:spcBef>
                <a:spcPts val="0"/>
              </a:spcBef>
              <a:spcAft>
                <a:spcPts val="0"/>
              </a:spcAft>
              <a:buSzPts val="1400"/>
              <a:buNone/>
              <a:defRPr sz="1100" b="0" i="0" u="none" strike="noStrike" cap="none"/>
            </a:lvl4pPr>
            <a:lvl5pPr marL="2286000" marR="0" lvl="4" indent="-228600" algn="l" rtl="0">
              <a:spcBef>
                <a:spcPts val="0"/>
              </a:spcBef>
              <a:spcAft>
                <a:spcPts val="0"/>
              </a:spcAft>
              <a:buSzPts val="1400"/>
              <a:buNone/>
              <a:defRPr sz="1100" b="0" i="0" u="none" strike="noStrike" cap="none"/>
            </a:lvl5pPr>
            <a:lvl6pPr marL="2743200" marR="0" lvl="5" indent="-228600" algn="l" rtl="0">
              <a:spcBef>
                <a:spcPts val="0"/>
              </a:spcBef>
              <a:spcAft>
                <a:spcPts val="0"/>
              </a:spcAft>
              <a:buSzPts val="1400"/>
              <a:buNone/>
              <a:defRPr sz="1100" b="0" i="0" u="none" strike="noStrike" cap="none"/>
            </a:lvl6pPr>
            <a:lvl7pPr marL="3200400" marR="0" lvl="6" indent="-228600" algn="l" rtl="0">
              <a:spcBef>
                <a:spcPts val="0"/>
              </a:spcBef>
              <a:spcAft>
                <a:spcPts val="0"/>
              </a:spcAft>
              <a:buSzPts val="1400"/>
              <a:buNone/>
              <a:defRPr sz="1100" b="0" i="0" u="none" strike="noStrike" cap="none"/>
            </a:lvl7pPr>
            <a:lvl8pPr marL="3657600" marR="0" lvl="7" indent="-228600" algn="l" rtl="0">
              <a:spcBef>
                <a:spcPts val="0"/>
              </a:spcBef>
              <a:spcAft>
                <a:spcPts val="0"/>
              </a:spcAft>
              <a:buSzPts val="1400"/>
              <a:buNone/>
              <a:defRPr sz="1100" b="0" i="0" u="none" strike="noStrike" cap="none"/>
            </a:lvl8pPr>
            <a:lvl9pPr marL="4114800" marR="0" lvl="8" indent="-228600" algn="l" rtl="0">
              <a:spcBef>
                <a:spcPts val="0"/>
              </a:spcBef>
              <a:spcAft>
                <a:spcPts val="0"/>
              </a:spcAft>
              <a:buSzPts val="1400"/>
              <a:buNone/>
              <a:defRPr sz="11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e26fd786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3e26fd7861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a14fd316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3a14fd316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d3e8e6a1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3d3e8e6a1f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e236b290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3e236b290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e26fd786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3e26fd7861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e26fd786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3e26fd7861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e236b290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3e236b2903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e26fd78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3e26fd786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e26fd7861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3e26fd7861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e26fd7861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g3e26fd7861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a14fd316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3a14fd3160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e7ea0611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3e7ea0611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4c54c9d0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g64c54c9d0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e26fd7861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3e26fd7861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b44ce9b0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5b44ce9b0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b44ce9b0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5b44ce9b0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e26fd7861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3e26fd7861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a14fd31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g3a14fd316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SzPts val="1100"/>
              <a:buFont typeface="Arial"/>
              <a:buNone/>
            </a:pPr>
            <a:endParaRPr sz="1100" b="0" i="0" u="none" strike="noStrike" cap="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4800"/>
              <a:buFont typeface="Proxima Nova"/>
              <a:buNone/>
              <a:defRPr sz="4800" b="0" i="0" u="none" strike="noStrike" cap="none">
                <a:solidFill>
                  <a:schemeClr val="lt1"/>
                </a:solidFill>
                <a:latin typeface="Proxima Nova"/>
                <a:ea typeface="Proxima Nova"/>
                <a:cs typeface="Proxima Nova"/>
                <a:sym typeface="Proxima Nova"/>
              </a:defRPr>
            </a:lvl1pPr>
            <a:lvl2pPr lvl="1">
              <a:spcBef>
                <a:spcPts val="0"/>
              </a:spcBef>
              <a:spcAft>
                <a:spcPts val="0"/>
              </a:spcAft>
              <a:buClr>
                <a:schemeClr val="lt1"/>
              </a:buClr>
              <a:buSzPts val="4800"/>
              <a:buFont typeface="Proxima Nova"/>
              <a:buNone/>
              <a:defRPr sz="4800">
                <a:solidFill>
                  <a:schemeClr val="lt1"/>
                </a:solidFill>
                <a:latin typeface="Proxima Nova"/>
                <a:ea typeface="Proxima Nova"/>
                <a:cs typeface="Proxima Nova"/>
                <a:sym typeface="Proxima Nova"/>
              </a:defRPr>
            </a:lvl2pPr>
            <a:lvl3pPr lvl="2">
              <a:spcBef>
                <a:spcPts val="0"/>
              </a:spcBef>
              <a:spcAft>
                <a:spcPts val="0"/>
              </a:spcAft>
              <a:buClr>
                <a:schemeClr val="lt1"/>
              </a:buClr>
              <a:buSzPts val="4800"/>
              <a:buFont typeface="Proxima Nova"/>
              <a:buNone/>
              <a:defRPr sz="4800">
                <a:solidFill>
                  <a:schemeClr val="lt1"/>
                </a:solidFill>
                <a:latin typeface="Proxima Nova"/>
                <a:ea typeface="Proxima Nova"/>
                <a:cs typeface="Proxima Nova"/>
                <a:sym typeface="Proxima Nova"/>
              </a:defRPr>
            </a:lvl3pPr>
            <a:lvl4pPr lvl="3">
              <a:spcBef>
                <a:spcPts val="0"/>
              </a:spcBef>
              <a:spcAft>
                <a:spcPts val="0"/>
              </a:spcAft>
              <a:buClr>
                <a:schemeClr val="lt1"/>
              </a:buClr>
              <a:buSzPts val="4800"/>
              <a:buFont typeface="Proxima Nova"/>
              <a:buNone/>
              <a:defRPr sz="4800">
                <a:solidFill>
                  <a:schemeClr val="lt1"/>
                </a:solidFill>
                <a:latin typeface="Proxima Nova"/>
                <a:ea typeface="Proxima Nova"/>
                <a:cs typeface="Proxima Nova"/>
                <a:sym typeface="Proxima Nova"/>
              </a:defRPr>
            </a:lvl4pPr>
            <a:lvl5pPr lvl="4">
              <a:spcBef>
                <a:spcPts val="0"/>
              </a:spcBef>
              <a:spcAft>
                <a:spcPts val="0"/>
              </a:spcAft>
              <a:buClr>
                <a:schemeClr val="lt1"/>
              </a:buClr>
              <a:buSzPts val="4800"/>
              <a:buFont typeface="Proxima Nova"/>
              <a:buNone/>
              <a:defRPr sz="4800">
                <a:solidFill>
                  <a:schemeClr val="lt1"/>
                </a:solidFill>
                <a:latin typeface="Proxima Nova"/>
                <a:ea typeface="Proxima Nova"/>
                <a:cs typeface="Proxima Nova"/>
                <a:sym typeface="Proxima Nova"/>
              </a:defRPr>
            </a:lvl5pPr>
            <a:lvl6pPr lvl="5">
              <a:spcBef>
                <a:spcPts val="0"/>
              </a:spcBef>
              <a:spcAft>
                <a:spcPts val="0"/>
              </a:spcAft>
              <a:buClr>
                <a:schemeClr val="lt1"/>
              </a:buClr>
              <a:buSzPts val="4800"/>
              <a:buFont typeface="Proxima Nova"/>
              <a:buNone/>
              <a:defRPr sz="4800">
                <a:solidFill>
                  <a:schemeClr val="lt1"/>
                </a:solidFill>
                <a:latin typeface="Proxima Nova"/>
                <a:ea typeface="Proxima Nova"/>
                <a:cs typeface="Proxima Nova"/>
                <a:sym typeface="Proxima Nova"/>
              </a:defRPr>
            </a:lvl6pPr>
            <a:lvl7pPr lvl="6">
              <a:spcBef>
                <a:spcPts val="0"/>
              </a:spcBef>
              <a:spcAft>
                <a:spcPts val="0"/>
              </a:spcAft>
              <a:buClr>
                <a:schemeClr val="lt1"/>
              </a:buClr>
              <a:buSzPts val="4800"/>
              <a:buFont typeface="Proxima Nova"/>
              <a:buNone/>
              <a:defRPr sz="4800">
                <a:solidFill>
                  <a:schemeClr val="lt1"/>
                </a:solidFill>
                <a:latin typeface="Proxima Nova"/>
                <a:ea typeface="Proxima Nova"/>
                <a:cs typeface="Proxima Nova"/>
                <a:sym typeface="Proxima Nova"/>
              </a:defRPr>
            </a:lvl7pPr>
            <a:lvl8pPr lvl="7">
              <a:spcBef>
                <a:spcPts val="0"/>
              </a:spcBef>
              <a:spcAft>
                <a:spcPts val="0"/>
              </a:spcAft>
              <a:buClr>
                <a:schemeClr val="lt1"/>
              </a:buClr>
              <a:buSzPts val="4800"/>
              <a:buFont typeface="Proxima Nova"/>
              <a:buNone/>
              <a:defRPr sz="4800">
                <a:solidFill>
                  <a:schemeClr val="lt1"/>
                </a:solidFill>
                <a:latin typeface="Proxima Nova"/>
                <a:ea typeface="Proxima Nova"/>
                <a:cs typeface="Proxima Nova"/>
                <a:sym typeface="Proxima Nova"/>
              </a:defRPr>
            </a:lvl8pPr>
            <a:lvl9pPr lvl="8">
              <a:spcBef>
                <a:spcPts val="0"/>
              </a:spcBef>
              <a:spcAft>
                <a:spcPts val="0"/>
              </a:spcAft>
              <a:buClr>
                <a:schemeClr val="lt1"/>
              </a:buClr>
              <a:buSzPts val="4800"/>
              <a:buFont typeface="Proxima Nova"/>
              <a:buNone/>
              <a:defRPr sz="4800">
                <a:solidFill>
                  <a:schemeClr val="lt1"/>
                </a:solidFill>
                <a:latin typeface="Proxima Nova"/>
                <a:ea typeface="Proxima Nova"/>
                <a:cs typeface="Proxima Nova"/>
                <a:sym typeface="Proxima Nova"/>
              </a:defRPr>
            </a:lvl9pPr>
          </a:lstStyle>
          <a:p>
            <a:endParaRPr/>
          </a:p>
        </p:txBody>
      </p:sp>
      <p:sp>
        <p:nvSpPr>
          <p:cNvPr id="12" name="Google Shape;12;p2"/>
          <p:cNvSpPr txBox="1">
            <a:spLocks noGrp="1"/>
          </p:cNvSpPr>
          <p:nvPr>
            <p:ph type="subTitle" idx="1"/>
          </p:nvPr>
        </p:nvSpPr>
        <p:spPr>
          <a:xfrm>
            <a:off x="510450" y="3182312"/>
            <a:ext cx="8123100" cy="630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2pPr>
            <a:lvl3pPr marR="0" lvl="2" algn="l" rtl="0">
              <a:lnSpc>
                <a:spcPct val="10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3pPr>
            <a:lvl4pPr marR="0" lvl="3" algn="l" rtl="0">
              <a:lnSpc>
                <a:spcPct val="10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4pPr>
            <a:lvl5pPr marR="0" lvl="4" algn="l" rtl="0">
              <a:lnSpc>
                <a:spcPct val="10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5pPr>
            <a:lvl6pPr marR="0" lvl="5" algn="l" rtl="0">
              <a:lnSpc>
                <a:spcPct val="10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6pPr>
            <a:lvl7pPr marR="0" lvl="6" algn="l" rtl="0">
              <a:lnSpc>
                <a:spcPct val="10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7pPr>
            <a:lvl8pPr marR="0" lvl="7" algn="l" rtl="0">
              <a:lnSpc>
                <a:spcPct val="10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8pPr>
            <a:lvl9pPr marR="0" lvl="8" algn="l" rtl="0">
              <a:lnSpc>
                <a:spcPct val="10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9pPr>
          </a:lstStyle>
          <a:p>
            <a:endParaRPr/>
          </a:p>
        </p:txBody>
      </p:sp>
      <p:sp>
        <p:nvSpPr>
          <p:cNvPr id="13" name="Google Shape;13;p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1"/>
          <p:cNvSpPr txBox="1">
            <a:spLocks noGrp="1"/>
          </p:cNvSpPr>
          <p:nvPr>
            <p:ph type="title"/>
          </p:nvPr>
        </p:nvSpPr>
        <p:spPr>
          <a:xfrm>
            <a:off x="311700" y="991475"/>
            <a:ext cx="8520600" cy="19179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14000"/>
              <a:buFont typeface="Proxima Nova"/>
              <a:buNone/>
              <a:defRPr sz="14000" b="1" i="0" u="none" strike="noStrike" cap="none">
                <a:solidFill>
                  <a:schemeClr val="dk1"/>
                </a:solidFill>
                <a:latin typeface="Proxima Nova"/>
                <a:ea typeface="Proxima Nova"/>
                <a:cs typeface="Proxima Nova"/>
                <a:sym typeface="Proxima Nova"/>
              </a:defRPr>
            </a:lvl1pPr>
            <a:lvl2pPr lvl="1" algn="ctr">
              <a:spcBef>
                <a:spcPts val="0"/>
              </a:spcBef>
              <a:spcAft>
                <a:spcPts val="0"/>
              </a:spcAft>
              <a:buClr>
                <a:schemeClr val="dk1"/>
              </a:buClr>
              <a:buSzPts val="14000"/>
              <a:buFont typeface="Proxima Nova"/>
              <a:buNone/>
              <a:defRPr sz="14000" b="1">
                <a:solidFill>
                  <a:schemeClr val="dk1"/>
                </a:solidFill>
                <a:latin typeface="Proxima Nova"/>
                <a:ea typeface="Proxima Nova"/>
                <a:cs typeface="Proxima Nova"/>
                <a:sym typeface="Proxima Nova"/>
              </a:defRPr>
            </a:lvl2pPr>
            <a:lvl3pPr lvl="2" algn="ctr">
              <a:spcBef>
                <a:spcPts val="0"/>
              </a:spcBef>
              <a:spcAft>
                <a:spcPts val="0"/>
              </a:spcAft>
              <a:buClr>
                <a:schemeClr val="dk1"/>
              </a:buClr>
              <a:buSzPts val="14000"/>
              <a:buFont typeface="Proxima Nova"/>
              <a:buNone/>
              <a:defRPr sz="14000" b="1">
                <a:solidFill>
                  <a:schemeClr val="dk1"/>
                </a:solidFill>
                <a:latin typeface="Proxima Nova"/>
                <a:ea typeface="Proxima Nova"/>
                <a:cs typeface="Proxima Nova"/>
                <a:sym typeface="Proxima Nova"/>
              </a:defRPr>
            </a:lvl3pPr>
            <a:lvl4pPr lvl="3" algn="ctr">
              <a:spcBef>
                <a:spcPts val="0"/>
              </a:spcBef>
              <a:spcAft>
                <a:spcPts val="0"/>
              </a:spcAft>
              <a:buClr>
                <a:schemeClr val="dk1"/>
              </a:buClr>
              <a:buSzPts val="14000"/>
              <a:buFont typeface="Proxima Nova"/>
              <a:buNone/>
              <a:defRPr sz="14000" b="1">
                <a:solidFill>
                  <a:schemeClr val="dk1"/>
                </a:solidFill>
                <a:latin typeface="Proxima Nova"/>
                <a:ea typeface="Proxima Nova"/>
                <a:cs typeface="Proxima Nova"/>
                <a:sym typeface="Proxima Nova"/>
              </a:defRPr>
            </a:lvl4pPr>
            <a:lvl5pPr lvl="4" algn="ctr">
              <a:spcBef>
                <a:spcPts val="0"/>
              </a:spcBef>
              <a:spcAft>
                <a:spcPts val="0"/>
              </a:spcAft>
              <a:buClr>
                <a:schemeClr val="dk1"/>
              </a:buClr>
              <a:buSzPts val="14000"/>
              <a:buFont typeface="Proxima Nova"/>
              <a:buNone/>
              <a:defRPr sz="14000" b="1">
                <a:solidFill>
                  <a:schemeClr val="dk1"/>
                </a:solidFill>
                <a:latin typeface="Proxima Nova"/>
                <a:ea typeface="Proxima Nova"/>
                <a:cs typeface="Proxima Nova"/>
                <a:sym typeface="Proxima Nova"/>
              </a:defRPr>
            </a:lvl5pPr>
            <a:lvl6pPr lvl="5" algn="ctr">
              <a:spcBef>
                <a:spcPts val="0"/>
              </a:spcBef>
              <a:spcAft>
                <a:spcPts val="0"/>
              </a:spcAft>
              <a:buClr>
                <a:schemeClr val="dk1"/>
              </a:buClr>
              <a:buSzPts val="14000"/>
              <a:buFont typeface="Proxima Nova"/>
              <a:buNone/>
              <a:defRPr sz="14000" b="1">
                <a:solidFill>
                  <a:schemeClr val="dk1"/>
                </a:solidFill>
                <a:latin typeface="Proxima Nova"/>
                <a:ea typeface="Proxima Nova"/>
                <a:cs typeface="Proxima Nova"/>
                <a:sym typeface="Proxima Nova"/>
              </a:defRPr>
            </a:lvl6pPr>
            <a:lvl7pPr lvl="6" algn="ctr">
              <a:spcBef>
                <a:spcPts val="0"/>
              </a:spcBef>
              <a:spcAft>
                <a:spcPts val="0"/>
              </a:spcAft>
              <a:buClr>
                <a:schemeClr val="dk1"/>
              </a:buClr>
              <a:buSzPts val="14000"/>
              <a:buFont typeface="Proxima Nova"/>
              <a:buNone/>
              <a:defRPr sz="14000" b="1">
                <a:solidFill>
                  <a:schemeClr val="dk1"/>
                </a:solidFill>
                <a:latin typeface="Proxima Nova"/>
                <a:ea typeface="Proxima Nova"/>
                <a:cs typeface="Proxima Nova"/>
                <a:sym typeface="Proxima Nova"/>
              </a:defRPr>
            </a:lvl7pPr>
            <a:lvl8pPr lvl="7" algn="ctr">
              <a:spcBef>
                <a:spcPts val="0"/>
              </a:spcBef>
              <a:spcAft>
                <a:spcPts val="0"/>
              </a:spcAft>
              <a:buClr>
                <a:schemeClr val="dk1"/>
              </a:buClr>
              <a:buSzPts val="14000"/>
              <a:buFont typeface="Proxima Nova"/>
              <a:buNone/>
              <a:defRPr sz="14000" b="1">
                <a:solidFill>
                  <a:schemeClr val="dk1"/>
                </a:solidFill>
                <a:latin typeface="Proxima Nova"/>
                <a:ea typeface="Proxima Nova"/>
                <a:cs typeface="Proxima Nova"/>
                <a:sym typeface="Proxima Nova"/>
              </a:defRPr>
            </a:lvl8pPr>
            <a:lvl9pPr lvl="8" algn="ctr">
              <a:spcBef>
                <a:spcPts val="0"/>
              </a:spcBef>
              <a:spcAft>
                <a:spcPts val="0"/>
              </a:spcAft>
              <a:buClr>
                <a:schemeClr val="dk1"/>
              </a:buClr>
              <a:buSzPts val="14000"/>
              <a:buFont typeface="Proxima Nova"/>
              <a:buNone/>
              <a:defRPr sz="14000" b="1">
                <a:solidFill>
                  <a:schemeClr val="dk1"/>
                </a:solidFill>
                <a:latin typeface="Proxima Nova"/>
                <a:ea typeface="Proxima Nova"/>
                <a:cs typeface="Proxima Nova"/>
                <a:sym typeface="Proxima Nova"/>
              </a:defRPr>
            </a:lvl9pPr>
          </a:lstStyle>
          <a:p>
            <a:endParaRPr/>
          </a:p>
        </p:txBody>
      </p:sp>
      <p:sp>
        <p:nvSpPr>
          <p:cNvPr id="51" name="Google Shape;51;p11"/>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15000"/>
              </a:lnSpc>
              <a:spcBef>
                <a:spcPts val="0"/>
              </a:spcBef>
              <a:spcAft>
                <a:spcPts val="0"/>
              </a:spcAft>
              <a:buClr>
                <a:schemeClr val="accent3"/>
              </a:buClr>
              <a:buSzPts val="1800"/>
              <a:buFont typeface="Proxima Nova"/>
              <a:buNone/>
              <a:defRPr sz="1800" b="0" i="0" u="none" strike="noStrike" cap="none">
                <a:solidFill>
                  <a:schemeClr val="accent3"/>
                </a:solidFill>
                <a:latin typeface="Proxima Nova"/>
                <a:ea typeface="Proxima Nova"/>
                <a:cs typeface="Proxima Nova"/>
                <a:sym typeface="Proxima Nova"/>
              </a:defRPr>
            </a:lvl1pPr>
            <a:lvl2pPr marL="914400" marR="0" lvl="1" indent="-228600" algn="ctr"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2pPr>
            <a:lvl3pPr marL="1371600" marR="0" lvl="2" indent="-228600" algn="ctr"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3pPr>
            <a:lvl4pPr marL="1828800" marR="0" lvl="3" indent="-228600" algn="ctr"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4pPr>
            <a:lvl5pPr marL="2286000" marR="0" lvl="4" indent="-228600" algn="ctr"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5pPr>
            <a:lvl6pPr marL="2743200" marR="0" lvl="5" indent="-228600" algn="ctr"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6pPr>
            <a:lvl7pPr marL="3200400" marR="0" lvl="6" indent="-228600" algn="ctr"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7pPr>
            <a:lvl8pPr marL="3657600" marR="0" lvl="7" indent="-228600" algn="ctr"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8pPr>
            <a:lvl9pPr marL="4114800" marR="0" lvl="8" indent="-228600" algn="ctr" rtl="0">
              <a:lnSpc>
                <a:spcPct val="115000"/>
              </a:lnSpc>
              <a:spcBef>
                <a:spcPts val="1600"/>
              </a:spcBef>
              <a:spcAft>
                <a:spcPts val="160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9pPr>
          </a:lstStyle>
          <a:p>
            <a:endParaRPr/>
          </a:p>
        </p:txBody>
      </p:sp>
      <p:sp>
        <p:nvSpPr>
          <p:cNvPr id="52" name="Google Shape;52;p1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17" name="Google Shape;17;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accent3"/>
              </a:buClr>
              <a:buSzPts val="1800"/>
              <a:buFont typeface="Proxima Nova"/>
              <a:buNone/>
              <a:defRPr sz="1800" b="0" i="0" u="none" strike="noStrike" cap="none">
                <a:solidFill>
                  <a:schemeClr val="accent3"/>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9pPr>
          </a:lstStyle>
          <a:p>
            <a:endParaRPr/>
          </a:p>
        </p:txBody>
      </p:sp>
      <p:sp>
        <p:nvSpPr>
          <p:cNvPr id="18" name="Google Shape;18;p3"/>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cxnSp>
        <p:nvCxnSpPr>
          <p:cNvPr id="20" name="Google Shape;20;p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1" name="Google Shape;21;p4"/>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lt1"/>
              </a:buClr>
              <a:buSzPts val="3600"/>
              <a:buFont typeface="Proxima Nova"/>
              <a:buNone/>
              <a:defRPr sz="3600" b="0" i="0" u="none" strike="noStrike" cap="none">
                <a:solidFill>
                  <a:schemeClr val="lt1"/>
                </a:solidFill>
                <a:latin typeface="Proxima Nova"/>
                <a:ea typeface="Proxima Nova"/>
                <a:cs typeface="Proxima Nova"/>
                <a:sym typeface="Proxima Nova"/>
              </a:defRPr>
            </a:lvl1pPr>
            <a:lvl2pPr lvl="1">
              <a:spcBef>
                <a:spcPts val="0"/>
              </a:spcBef>
              <a:spcAft>
                <a:spcPts val="0"/>
              </a:spcAft>
              <a:buClr>
                <a:schemeClr val="lt1"/>
              </a:buClr>
              <a:buSzPts val="3600"/>
              <a:buFont typeface="Proxima Nova"/>
              <a:buNone/>
              <a:defRPr sz="3600">
                <a:solidFill>
                  <a:schemeClr val="lt1"/>
                </a:solidFill>
                <a:latin typeface="Proxima Nova"/>
                <a:ea typeface="Proxima Nova"/>
                <a:cs typeface="Proxima Nova"/>
                <a:sym typeface="Proxima Nova"/>
              </a:defRPr>
            </a:lvl2pPr>
            <a:lvl3pPr lvl="2">
              <a:spcBef>
                <a:spcPts val="0"/>
              </a:spcBef>
              <a:spcAft>
                <a:spcPts val="0"/>
              </a:spcAft>
              <a:buClr>
                <a:schemeClr val="lt1"/>
              </a:buClr>
              <a:buSzPts val="3600"/>
              <a:buFont typeface="Proxima Nova"/>
              <a:buNone/>
              <a:defRPr sz="3600">
                <a:solidFill>
                  <a:schemeClr val="lt1"/>
                </a:solidFill>
                <a:latin typeface="Proxima Nova"/>
                <a:ea typeface="Proxima Nova"/>
                <a:cs typeface="Proxima Nova"/>
                <a:sym typeface="Proxima Nova"/>
              </a:defRPr>
            </a:lvl3pPr>
            <a:lvl4pPr lvl="3">
              <a:spcBef>
                <a:spcPts val="0"/>
              </a:spcBef>
              <a:spcAft>
                <a:spcPts val="0"/>
              </a:spcAft>
              <a:buClr>
                <a:schemeClr val="lt1"/>
              </a:buClr>
              <a:buSzPts val="3600"/>
              <a:buFont typeface="Proxima Nova"/>
              <a:buNone/>
              <a:defRPr sz="3600">
                <a:solidFill>
                  <a:schemeClr val="lt1"/>
                </a:solidFill>
                <a:latin typeface="Proxima Nova"/>
                <a:ea typeface="Proxima Nova"/>
                <a:cs typeface="Proxima Nova"/>
                <a:sym typeface="Proxima Nova"/>
              </a:defRPr>
            </a:lvl4pPr>
            <a:lvl5pPr lvl="4">
              <a:spcBef>
                <a:spcPts val="0"/>
              </a:spcBef>
              <a:spcAft>
                <a:spcPts val="0"/>
              </a:spcAft>
              <a:buClr>
                <a:schemeClr val="lt1"/>
              </a:buClr>
              <a:buSzPts val="3600"/>
              <a:buFont typeface="Proxima Nova"/>
              <a:buNone/>
              <a:defRPr sz="3600">
                <a:solidFill>
                  <a:schemeClr val="lt1"/>
                </a:solidFill>
                <a:latin typeface="Proxima Nova"/>
                <a:ea typeface="Proxima Nova"/>
                <a:cs typeface="Proxima Nova"/>
                <a:sym typeface="Proxima Nova"/>
              </a:defRPr>
            </a:lvl5pPr>
            <a:lvl6pPr lvl="5">
              <a:spcBef>
                <a:spcPts val="0"/>
              </a:spcBef>
              <a:spcAft>
                <a:spcPts val="0"/>
              </a:spcAft>
              <a:buClr>
                <a:schemeClr val="lt1"/>
              </a:buClr>
              <a:buSzPts val="3600"/>
              <a:buFont typeface="Proxima Nova"/>
              <a:buNone/>
              <a:defRPr sz="3600">
                <a:solidFill>
                  <a:schemeClr val="lt1"/>
                </a:solidFill>
                <a:latin typeface="Proxima Nova"/>
                <a:ea typeface="Proxima Nova"/>
                <a:cs typeface="Proxima Nova"/>
                <a:sym typeface="Proxima Nova"/>
              </a:defRPr>
            </a:lvl6pPr>
            <a:lvl7pPr lvl="6">
              <a:spcBef>
                <a:spcPts val="0"/>
              </a:spcBef>
              <a:spcAft>
                <a:spcPts val="0"/>
              </a:spcAft>
              <a:buClr>
                <a:schemeClr val="lt1"/>
              </a:buClr>
              <a:buSzPts val="3600"/>
              <a:buFont typeface="Proxima Nova"/>
              <a:buNone/>
              <a:defRPr sz="3600">
                <a:solidFill>
                  <a:schemeClr val="lt1"/>
                </a:solidFill>
                <a:latin typeface="Proxima Nova"/>
                <a:ea typeface="Proxima Nova"/>
                <a:cs typeface="Proxima Nova"/>
                <a:sym typeface="Proxima Nova"/>
              </a:defRPr>
            </a:lvl7pPr>
            <a:lvl8pPr lvl="7">
              <a:spcBef>
                <a:spcPts val="0"/>
              </a:spcBef>
              <a:spcAft>
                <a:spcPts val="0"/>
              </a:spcAft>
              <a:buClr>
                <a:schemeClr val="lt1"/>
              </a:buClr>
              <a:buSzPts val="3600"/>
              <a:buFont typeface="Proxima Nova"/>
              <a:buNone/>
              <a:defRPr sz="3600">
                <a:solidFill>
                  <a:schemeClr val="lt1"/>
                </a:solidFill>
                <a:latin typeface="Proxima Nova"/>
                <a:ea typeface="Proxima Nova"/>
                <a:cs typeface="Proxima Nova"/>
                <a:sym typeface="Proxima Nova"/>
              </a:defRPr>
            </a:lvl8pPr>
            <a:lvl9pPr lvl="8">
              <a:spcBef>
                <a:spcPts val="0"/>
              </a:spcBef>
              <a:spcAft>
                <a:spcPts val="0"/>
              </a:spcAft>
              <a:buClr>
                <a:schemeClr val="lt1"/>
              </a:buClr>
              <a:buSzPts val="3600"/>
              <a:buFont typeface="Proxima Nova"/>
              <a:buNone/>
              <a:defRPr sz="3600">
                <a:solidFill>
                  <a:schemeClr val="lt1"/>
                </a:solidFill>
                <a:latin typeface="Proxima Nova"/>
                <a:ea typeface="Proxima Nova"/>
                <a:cs typeface="Proxima Nova"/>
                <a:sym typeface="Proxima Nova"/>
              </a:defRPr>
            </a:lvl9pPr>
          </a:lstStyle>
          <a:p>
            <a:endParaRPr/>
          </a:p>
        </p:txBody>
      </p:sp>
      <p:sp>
        <p:nvSpPr>
          <p:cNvPr id="22" name="Google Shape;22;p4"/>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9pPr>
          </a:lstStyle>
          <a:p>
            <a:endParaRPr/>
          </a:p>
        </p:txBody>
      </p:sp>
      <p:sp>
        <p:nvSpPr>
          <p:cNvPr id="26" name="Google Shape;26;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9pPr>
          </a:lstStyle>
          <a:p>
            <a:endParaRPr/>
          </a:p>
        </p:txBody>
      </p:sp>
      <p:sp>
        <p:nvSpPr>
          <p:cNvPr id="27" name="Google Shape;27;p5"/>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30" name="Google Shape;30;p6"/>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Proxima Nova"/>
              <a:buNone/>
              <a:defRPr sz="2400" b="0" i="0" u="none" strike="noStrike" cap="none">
                <a:solidFill>
                  <a:schemeClr val="dk1"/>
                </a:solidFill>
                <a:latin typeface="Proxima Nova"/>
                <a:ea typeface="Proxima Nova"/>
                <a:cs typeface="Proxima Nova"/>
                <a:sym typeface="Proxima Nova"/>
              </a:defRPr>
            </a:lvl1pPr>
            <a:lvl2pPr lvl="1">
              <a:spcBef>
                <a:spcPts val="0"/>
              </a:spcBef>
              <a:spcAft>
                <a:spcPts val="0"/>
              </a:spcAft>
              <a:buClr>
                <a:schemeClr val="dk1"/>
              </a:buClr>
              <a:buSzPts val="2400"/>
              <a:buFont typeface="Proxima Nova"/>
              <a:buNone/>
              <a:defRPr sz="24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400"/>
              <a:buFont typeface="Proxima Nova"/>
              <a:buNone/>
              <a:defRPr sz="24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400"/>
              <a:buFont typeface="Proxima Nova"/>
              <a:buNone/>
              <a:defRPr sz="24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400"/>
              <a:buFont typeface="Proxima Nova"/>
              <a:buNone/>
              <a:defRPr sz="24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400"/>
              <a:buFont typeface="Proxima Nova"/>
              <a:buNone/>
              <a:defRPr sz="24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400"/>
              <a:buFont typeface="Proxima Nova"/>
              <a:buNone/>
              <a:defRPr sz="24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400"/>
              <a:buFont typeface="Proxima Nova"/>
              <a:buNone/>
              <a:defRPr sz="24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400"/>
              <a:buFont typeface="Proxima Nova"/>
              <a:buNone/>
              <a:defRPr sz="2400">
                <a:solidFill>
                  <a:schemeClr val="dk1"/>
                </a:solidFill>
                <a:latin typeface="Proxima Nova"/>
                <a:ea typeface="Proxima Nova"/>
                <a:cs typeface="Proxima Nova"/>
                <a:sym typeface="Proxima Nova"/>
              </a:defRPr>
            </a:lvl9pPr>
          </a:lstStyle>
          <a:p>
            <a:endParaRPr/>
          </a:p>
        </p:txBody>
      </p:sp>
      <p:sp>
        <p:nvSpPr>
          <p:cNvPr id="33" name="Google Shape;33;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accent3"/>
              </a:buClr>
              <a:buSzPts val="1200"/>
              <a:buFont typeface="Proxima Nova"/>
              <a:buNone/>
              <a:defRPr sz="1200" b="0" i="0" u="none" strike="noStrike" cap="none">
                <a:solidFill>
                  <a:schemeClr val="accent3"/>
                </a:solidFill>
                <a:latin typeface="Proxima Nova"/>
                <a:ea typeface="Proxima Nova"/>
                <a:cs typeface="Proxima Nova"/>
                <a:sym typeface="Proxima Nova"/>
              </a:defRPr>
            </a:lvl9pPr>
          </a:lstStyle>
          <a:p>
            <a:endParaRPr/>
          </a:p>
        </p:txBody>
      </p:sp>
      <p:sp>
        <p:nvSpPr>
          <p:cNvPr id="34" name="Google Shape;34;p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4800"/>
              <a:buFont typeface="Proxima Nova"/>
              <a:buNone/>
              <a:defRPr sz="4800" b="0" i="0" u="none" strike="noStrike" cap="none">
                <a:solidFill>
                  <a:schemeClr val="dk1"/>
                </a:solidFill>
                <a:latin typeface="Proxima Nova"/>
                <a:ea typeface="Proxima Nova"/>
                <a:cs typeface="Proxima Nova"/>
                <a:sym typeface="Proxima Nova"/>
              </a:defRPr>
            </a:lvl1pPr>
            <a:lvl2pPr lvl="1">
              <a:spcBef>
                <a:spcPts val="0"/>
              </a:spcBef>
              <a:spcAft>
                <a:spcPts val="0"/>
              </a:spcAft>
              <a:buClr>
                <a:schemeClr val="dk1"/>
              </a:buClr>
              <a:buSzPts val="4800"/>
              <a:buFont typeface="Proxima Nova"/>
              <a:buNone/>
              <a:defRPr sz="4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4800"/>
              <a:buFont typeface="Proxima Nova"/>
              <a:buNone/>
              <a:defRPr sz="4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4800"/>
              <a:buFont typeface="Proxima Nova"/>
              <a:buNone/>
              <a:defRPr sz="4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4800"/>
              <a:buFont typeface="Proxima Nova"/>
              <a:buNone/>
              <a:defRPr sz="4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4800"/>
              <a:buFont typeface="Proxima Nova"/>
              <a:buNone/>
              <a:defRPr sz="4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4800"/>
              <a:buFont typeface="Proxima Nova"/>
              <a:buNone/>
              <a:defRPr sz="4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4800"/>
              <a:buFont typeface="Proxima Nova"/>
              <a:buNone/>
              <a:defRPr sz="4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4800"/>
              <a:buFont typeface="Proxima Nova"/>
              <a:buNone/>
              <a:defRPr sz="4800">
                <a:solidFill>
                  <a:schemeClr val="dk1"/>
                </a:solidFill>
                <a:latin typeface="Proxima Nova"/>
                <a:ea typeface="Proxima Nova"/>
                <a:cs typeface="Proxima Nova"/>
                <a:sym typeface="Proxima Nova"/>
              </a:defRPr>
            </a:lvl9pPr>
          </a:lstStyle>
          <a:p>
            <a:endParaRPr/>
          </a:p>
        </p:txBody>
      </p:sp>
      <p:sp>
        <p:nvSpPr>
          <p:cNvPr id="37" name="Google Shape;37;p8"/>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4200"/>
              <a:buFont typeface="Proxima Nova"/>
              <a:buNone/>
              <a:defRPr sz="4200" b="0" i="0" u="none" strike="noStrike" cap="none">
                <a:solidFill>
                  <a:schemeClr val="dk1"/>
                </a:solidFill>
                <a:latin typeface="Proxima Nova"/>
                <a:ea typeface="Proxima Nova"/>
                <a:cs typeface="Proxima Nova"/>
                <a:sym typeface="Proxima Nova"/>
              </a:defRPr>
            </a:lvl1pPr>
            <a:lvl2pPr lvl="1" algn="ctr">
              <a:spcBef>
                <a:spcPts val="0"/>
              </a:spcBef>
              <a:spcAft>
                <a:spcPts val="0"/>
              </a:spcAft>
              <a:buClr>
                <a:schemeClr val="dk1"/>
              </a:buClr>
              <a:buSzPts val="4200"/>
              <a:buFont typeface="Proxima Nova"/>
              <a:buNone/>
              <a:defRPr sz="4200">
                <a:solidFill>
                  <a:schemeClr val="dk1"/>
                </a:solidFill>
                <a:latin typeface="Proxima Nova"/>
                <a:ea typeface="Proxima Nova"/>
                <a:cs typeface="Proxima Nova"/>
                <a:sym typeface="Proxima Nova"/>
              </a:defRPr>
            </a:lvl2pPr>
            <a:lvl3pPr lvl="2" algn="ctr">
              <a:spcBef>
                <a:spcPts val="0"/>
              </a:spcBef>
              <a:spcAft>
                <a:spcPts val="0"/>
              </a:spcAft>
              <a:buClr>
                <a:schemeClr val="dk1"/>
              </a:buClr>
              <a:buSzPts val="4200"/>
              <a:buFont typeface="Proxima Nova"/>
              <a:buNone/>
              <a:defRPr sz="4200">
                <a:solidFill>
                  <a:schemeClr val="dk1"/>
                </a:solidFill>
                <a:latin typeface="Proxima Nova"/>
                <a:ea typeface="Proxima Nova"/>
                <a:cs typeface="Proxima Nova"/>
                <a:sym typeface="Proxima Nova"/>
              </a:defRPr>
            </a:lvl3pPr>
            <a:lvl4pPr lvl="3" algn="ctr">
              <a:spcBef>
                <a:spcPts val="0"/>
              </a:spcBef>
              <a:spcAft>
                <a:spcPts val="0"/>
              </a:spcAft>
              <a:buClr>
                <a:schemeClr val="dk1"/>
              </a:buClr>
              <a:buSzPts val="4200"/>
              <a:buFont typeface="Proxima Nova"/>
              <a:buNone/>
              <a:defRPr sz="4200">
                <a:solidFill>
                  <a:schemeClr val="dk1"/>
                </a:solidFill>
                <a:latin typeface="Proxima Nova"/>
                <a:ea typeface="Proxima Nova"/>
                <a:cs typeface="Proxima Nova"/>
                <a:sym typeface="Proxima Nova"/>
              </a:defRPr>
            </a:lvl4pPr>
            <a:lvl5pPr lvl="4" algn="ctr">
              <a:spcBef>
                <a:spcPts val="0"/>
              </a:spcBef>
              <a:spcAft>
                <a:spcPts val="0"/>
              </a:spcAft>
              <a:buClr>
                <a:schemeClr val="dk1"/>
              </a:buClr>
              <a:buSzPts val="4200"/>
              <a:buFont typeface="Proxima Nova"/>
              <a:buNone/>
              <a:defRPr sz="4200">
                <a:solidFill>
                  <a:schemeClr val="dk1"/>
                </a:solidFill>
                <a:latin typeface="Proxima Nova"/>
                <a:ea typeface="Proxima Nova"/>
                <a:cs typeface="Proxima Nova"/>
                <a:sym typeface="Proxima Nova"/>
              </a:defRPr>
            </a:lvl5pPr>
            <a:lvl6pPr lvl="5" algn="ctr">
              <a:spcBef>
                <a:spcPts val="0"/>
              </a:spcBef>
              <a:spcAft>
                <a:spcPts val="0"/>
              </a:spcAft>
              <a:buClr>
                <a:schemeClr val="dk1"/>
              </a:buClr>
              <a:buSzPts val="4200"/>
              <a:buFont typeface="Proxima Nova"/>
              <a:buNone/>
              <a:defRPr sz="4200">
                <a:solidFill>
                  <a:schemeClr val="dk1"/>
                </a:solidFill>
                <a:latin typeface="Proxima Nova"/>
                <a:ea typeface="Proxima Nova"/>
                <a:cs typeface="Proxima Nova"/>
                <a:sym typeface="Proxima Nova"/>
              </a:defRPr>
            </a:lvl6pPr>
            <a:lvl7pPr lvl="6" algn="ctr">
              <a:spcBef>
                <a:spcPts val="0"/>
              </a:spcBef>
              <a:spcAft>
                <a:spcPts val="0"/>
              </a:spcAft>
              <a:buClr>
                <a:schemeClr val="dk1"/>
              </a:buClr>
              <a:buSzPts val="4200"/>
              <a:buFont typeface="Proxima Nova"/>
              <a:buNone/>
              <a:defRPr sz="4200">
                <a:solidFill>
                  <a:schemeClr val="dk1"/>
                </a:solidFill>
                <a:latin typeface="Proxima Nova"/>
                <a:ea typeface="Proxima Nova"/>
                <a:cs typeface="Proxima Nova"/>
                <a:sym typeface="Proxima Nova"/>
              </a:defRPr>
            </a:lvl7pPr>
            <a:lvl8pPr lvl="7" algn="ctr">
              <a:spcBef>
                <a:spcPts val="0"/>
              </a:spcBef>
              <a:spcAft>
                <a:spcPts val="0"/>
              </a:spcAft>
              <a:buClr>
                <a:schemeClr val="dk1"/>
              </a:buClr>
              <a:buSzPts val="4200"/>
              <a:buFont typeface="Proxima Nova"/>
              <a:buNone/>
              <a:defRPr sz="4200">
                <a:solidFill>
                  <a:schemeClr val="dk1"/>
                </a:solidFill>
                <a:latin typeface="Proxima Nova"/>
                <a:ea typeface="Proxima Nova"/>
                <a:cs typeface="Proxima Nova"/>
                <a:sym typeface="Proxima Nova"/>
              </a:defRPr>
            </a:lvl8pPr>
            <a:lvl9pPr lvl="8" algn="ctr">
              <a:spcBef>
                <a:spcPts val="0"/>
              </a:spcBef>
              <a:spcAft>
                <a:spcPts val="0"/>
              </a:spcAft>
              <a:buClr>
                <a:schemeClr val="dk1"/>
              </a:buClr>
              <a:buSzPts val="4200"/>
              <a:buFont typeface="Proxima Nova"/>
              <a:buNone/>
              <a:defRPr sz="4200">
                <a:solidFill>
                  <a:schemeClr val="dk1"/>
                </a:solidFill>
                <a:latin typeface="Proxima Nova"/>
                <a:ea typeface="Proxima Nova"/>
                <a:cs typeface="Proxima Nova"/>
                <a:sym typeface="Proxima Nova"/>
              </a:defRPr>
            </a:lvl9pPr>
          </a:lstStyle>
          <a:p>
            <a:endParaRPr/>
          </a:p>
        </p:txBody>
      </p:sp>
      <p:sp>
        <p:nvSpPr>
          <p:cNvPr id="42" name="Google Shape;42;p9"/>
          <p:cNvSpPr txBox="1">
            <a:spLocks noGrp="1"/>
          </p:cNvSpPr>
          <p:nvPr>
            <p:ph type="subTitle" idx="1"/>
          </p:nvPr>
        </p:nvSpPr>
        <p:spPr>
          <a:xfrm>
            <a:off x="265500" y="2769000"/>
            <a:ext cx="4045200" cy="1345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accent3"/>
              </a:buClr>
              <a:buSzPts val="2100"/>
              <a:buFont typeface="Proxima Nova"/>
              <a:buNone/>
              <a:defRPr sz="2100" b="0" i="0" u="none" strike="noStrike" cap="none">
                <a:solidFill>
                  <a:schemeClr val="accent3"/>
                </a:solidFill>
                <a:latin typeface="Proxima Nova"/>
                <a:ea typeface="Proxima Nova"/>
                <a:cs typeface="Proxima Nova"/>
                <a:sym typeface="Proxima Nova"/>
              </a:defRPr>
            </a:lvl1pPr>
            <a:lvl2pPr marR="0" lvl="1" algn="ctr" rtl="0">
              <a:lnSpc>
                <a:spcPct val="100000"/>
              </a:lnSpc>
              <a:spcBef>
                <a:spcPts val="0"/>
              </a:spcBef>
              <a:spcAft>
                <a:spcPts val="0"/>
              </a:spcAft>
              <a:buClr>
                <a:schemeClr val="accent3"/>
              </a:buClr>
              <a:buSzPts val="2100"/>
              <a:buFont typeface="Proxima Nova"/>
              <a:buNone/>
              <a:defRPr sz="2100" b="0" i="0" u="none" strike="noStrike" cap="none">
                <a:solidFill>
                  <a:schemeClr val="accent3"/>
                </a:solidFill>
                <a:latin typeface="Proxima Nova"/>
                <a:ea typeface="Proxima Nova"/>
                <a:cs typeface="Proxima Nova"/>
                <a:sym typeface="Proxima Nova"/>
              </a:defRPr>
            </a:lvl2pPr>
            <a:lvl3pPr marR="0" lvl="2" algn="ctr" rtl="0">
              <a:lnSpc>
                <a:spcPct val="100000"/>
              </a:lnSpc>
              <a:spcBef>
                <a:spcPts val="0"/>
              </a:spcBef>
              <a:spcAft>
                <a:spcPts val="0"/>
              </a:spcAft>
              <a:buClr>
                <a:schemeClr val="accent3"/>
              </a:buClr>
              <a:buSzPts val="2100"/>
              <a:buFont typeface="Proxima Nova"/>
              <a:buNone/>
              <a:defRPr sz="2100" b="0" i="0" u="none" strike="noStrike" cap="none">
                <a:solidFill>
                  <a:schemeClr val="accent3"/>
                </a:solidFill>
                <a:latin typeface="Proxima Nova"/>
                <a:ea typeface="Proxima Nova"/>
                <a:cs typeface="Proxima Nova"/>
                <a:sym typeface="Proxima Nova"/>
              </a:defRPr>
            </a:lvl3pPr>
            <a:lvl4pPr marR="0" lvl="3" algn="ctr" rtl="0">
              <a:lnSpc>
                <a:spcPct val="100000"/>
              </a:lnSpc>
              <a:spcBef>
                <a:spcPts val="0"/>
              </a:spcBef>
              <a:spcAft>
                <a:spcPts val="0"/>
              </a:spcAft>
              <a:buClr>
                <a:schemeClr val="accent3"/>
              </a:buClr>
              <a:buSzPts val="2100"/>
              <a:buFont typeface="Proxima Nova"/>
              <a:buNone/>
              <a:defRPr sz="2100" b="0" i="0" u="none" strike="noStrike" cap="none">
                <a:solidFill>
                  <a:schemeClr val="accent3"/>
                </a:solidFill>
                <a:latin typeface="Proxima Nova"/>
                <a:ea typeface="Proxima Nova"/>
                <a:cs typeface="Proxima Nova"/>
                <a:sym typeface="Proxima Nova"/>
              </a:defRPr>
            </a:lvl4pPr>
            <a:lvl5pPr marR="0" lvl="4" algn="ctr" rtl="0">
              <a:lnSpc>
                <a:spcPct val="100000"/>
              </a:lnSpc>
              <a:spcBef>
                <a:spcPts val="0"/>
              </a:spcBef>
              <a:spcAft>
                <a:spcPts val="0"/>
              </a:spcAft>
              <a:buClr>
                <a:schemeClr val="accent3"/>
              </a:buClr>
              <a:buSzPts val="2100"/>
              <a:buFont typeface="Proxima Nova"/>
              <a:buNone/>
              <a:defRPr sz="2100" b="0" i="0" u="none" strike="noStrike" cap="none">
                <a:solidFill>
                  <a:schemeClr val="accent3"/>
                </a:solidFill>
                <a:latin typeface="Proxima Nova"/>
                <a:ea typeface="Proxima Nova"/>
                <a:cs typeface="Proxima Nova"/>
                <a:sym typeface="Proxima Nova"/>
              </a:defRPr>
            </a:lvl5pPr>
            <a:lvl6pPr marR="0" lvl="5" algn="ctr" rtl="0">
              <a:lnSpc>
                <a:spcPct val="100000"/>
              </a:lnSpc>
              <a:spcBef>
                <a:spcPts val="0"/>
              </a:spcBef>
              <a:spcAft>
                <a:spcPts val="0"/>
              </a:spcAft>
              <a:buClr>
                <a:schemeClr val="accent3"/>
              </a:buClr>
              <a:buSzPts val="2100"/>
              <a:buFont typeface="Proxima Nova"/>
              <a:buNone/>
              <a:defRPr sz="2100" b="0" i="0" u="none" strike="noStrike" cap="none">
                <a:solidFill>
                  <a:schemeClr val="accent3"/>
                </a:solidFill>
                <a:latin typeface="Proxima Nova"/>
                <a:ea typeface="Proxima Nova"/>
                <a:cs typeface="Proxima Nova"/>
                <a:sym typeface="Proxima Nova"/>
              </a:defRPr>
            </a:lvl6pPr>
            <a:lvl7pPr marR="0" lvl="6" algn="ctr" rtl="0">
              <a:lnSpc>
                <a:spcPct val="100000"/>
              </a:lnSpc>
              <a:spcBef>
                <a:spcPts val="0"/>
              </a:spcBef>
              <a:spcAft>
                <a:spcPts val="0"/>
              </a:spcAft>
              <a:buClr>
                <a:schemeClr val="accent3"/>
              </a:buClr>
              <a:buSzPts val="2100"/>
              <a:buFont typeface="Proxima Nova"/>
              <a:buNone/>
              <a:defRPr sz="2100" b="0" i="0" u="none" strike="noStrike" cap="none">
                <a:solidFill>
                  <a:schemeClr val="accent3"/>
                </a:solidFill>
                <a:latin typeface="Proxima Nova"/>
                <a:ea typeface="Proxima Nova"/>
                <a:cs typeface="Proxima Nova"/>
                <a:sym typeface="Proxima Nova"/>
              </a:defRPr>
            </a:lvl7pPr>
            <a:lvl8pPr marR="0" lvl="7" algn="ctr" rtl="0">
              <a:lnSpc>
                <a:spcPct val="100000"/>
              </a:lnSpc>
              <a:spcBef>
                <a:spcPts val="0"/>
              </a:spcBef>
              <a:spcAft>
                <a:spcPts val="0"/>
              </a:spcAft>
              <a:buClr>
                <a:schemeClr val="accent3"/>
              </a:buClr>
              <a:buSzPts val="2100"/>
              <a:buFont typeface="Proxima Nova"/>
              <a:buNone/>
              <a:defRPr sz="2100" b="0" i="0" u="none" strike="noStrike" cap="none">
                <a:solidFill>
                  <a:schemeClr val="accent3"/>
                </a:solidFill>
                <a:latin typeface="Proxima Nova"/>
                <a:ea typeface="Proxima Nova"/>
                <a:cs typeface="Proxima Nova"/>
                <a:sym typeface="Proxima Nova"/>
              </a:defRPr>
            </a:lvl8pPr>
            <a:lvl9pPr marR="0" lvl="8" algn="ctr" rtl="0">
              <a:lnSpc>
                <a:spcPct val="100000"/>
              </a:lnSpc>
              <a:spcBef>
                <a:spcPts val="0"/>
              </a:spcBef>
              <a:spcAft>
                <a:spcPts val="0"/>
              </a:spcAft>
              <a:buClr>
                <a:schemeClr val="accent3"/>
              </a:buClr>
              <a:buSzPts val="2100"/>
              <a:buFont typeface="Proxima Nova"/>
              <a:buNone/>
              <a:defRPr sz="2100" b="0" i="0" u="none" strike="noStrike" cap="none">
                <a:solidFill>
                  <a:schemeClr val="accent3"/>
                </a:solidFill>
                <a:latin typeface="Proxima Nova"/>
                <a:ea typeface="Proxima Nova"/>
                <a:cs typeface="Proxima Nova"/>
                <a:sym typeface="Proxima Nova"/>
              </a:defRPr>
            </a:lvl9pPr>
          </a:lstStyle>
          <a:p>
            <a:endParaRPr/>
          </a:p>
        </p:txBody>
      </p:sp>
      <p:sp>
        <p:nvSpPr>
          <p:cNvPr id="43" name="Google Shape;43;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15000"/>
              </a:lnSpc>
              <a:spcBef>
                <a:spcPts val="0"/>
              </a:spcBef>
              <a:spcAft>
                <a:spcPts val="0"/>
              </a:spcAft>
              <a:buClr>
                <a:schemeClr val="lt1"/>
              </a:buClr>
              <a:buSzPts val="1800"/>
              <a:buFont typeface="Proxima Nova"/>
              <a:buNone/>
              <a:defRPr sz="1800" b="0" i="0" u="none" strike="noStrike" cap="none">
                <a:solidFill>
                  <a:schemeClr val="lt1"/>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lt1"/>
              </a:buClr>
              <a:buSzPts val="1400"/>
              <a:buFont typeface="Proxima Nova"/>
              <a:buNone/>
              <a:defRPr sz="1400" b="0" i="0" u="none" strike="noStrike" cap="none">
                <a:solidFill>
                  <a:schemeClr val="lt1"/>
                </a:solidFill>
                <a:latin typeface="Proxima Nova"/>
                <a:ea typeface="Proxima Nova"/>
                <a:cs typeface="Proxima Nova"/>
                <a:sym typeface="Proxima Nova"/>
              </a:defRPr>
            </a:lvl9pPr>
          </a:lstStyle>
          <a:p>
            <a:endParaRPr/>
          </a:p>
        </p:txBody>
      </p:sp>
      <p:sp>
        <p:nvSpPr>
          <p:cNvPr id="44" name="Google Shape;44;p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chemeClr val="accent3"/>
              </a:buClr>
              <a:buSzPts val="2100"/>
              <a:buFont typeface="Proxima Nova"/>
              <a:buNone/>
              <a:defRPr sz="2100" b="0" i="0" u="none" strike="noStrike" cap="none">
                <a:solidFill>
                  <a:schemeClr val="accent3"/>
                </a:solidFill>
                <a:latin typeface="Proxima Nova"/>
                <a:ea typeface="Proxima Nova"/>
                <a:cs typeface="Proxima Nova"/>
                <a:sym typeface="Proxima Nova"/>
              </a:defRPr>
            </a:lvl1pPr>
            <a:lvl2pPr marL="914400" marR="0" lvl="1" indent="-228600" algn="l" rtl="0">
              <a:lnSpc>
                <a:spcPct val="115000"/>
              </a:lnSpc>
              <a:spcBef>
                <a:spcPts val="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9pPr>
          </a:lstStyle>
          <a:p>
            <a:endParaRPr/>
          </a:p>
        </p:txBody>
      </p:sp>
      <p:sp>
        <p:nvSpPr>
          <p:cNvPr id="47" name="Google Shape;47;p10"/>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sz="1000">
              <a:solidFill>
                <a:schemeClr val="dk1"/>
              </a:solidFill>
              <a:latin typeface="Proxima Nova"/>
              <a:ea typeface="Proxima Nova"/>
              <a:cs typeface="Proxima Nova"/>
              <a:sym typeface="Proxima Nova"/>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accent3"/>
              </a:buClr>
              <a:buSzPts val="1800"/>
              <a:buFont typeface="Proxima Nova"/>
              <a:buNone/>
              <a:defRPr sz="1800" b="0" i="0" u="none" strike="noStrike" cap="none">
                <a:solidFill>
                  <a:schemeClr val="accent3"/>
                </a:solidFill>
                <a:latin typeface="Proxima Nova"/>
                <a:ea typeface="Proxima Nova"/>
                <a:cs typeface="Proxima Nova"/>
                <a:sym typeface="Proxima Nova"/>
              </a:defRPr>
            </a:lvl1pPr>
            <a:lvl2pPr marL="914400" marR="0" lvl="1"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2pPr>
            <a:lvl3pPr marL="1371600" marR="0" lvl="2"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3pPr>
            <a:lvl4pPr marL="1828800" marR="0" lvl="3"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4pPr>
            <a:lvl5pPr marL="2286000" marR="0" lvl="4"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5pPr>
            <a:lvl6pPr marL="2743200" marR="0" lvl="5"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6pPr>
            <a:lvl7pPr marL="3200400" marR="0" lvl="6"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7pPr>
            <a:lvl8pPr marL="3657600" marR="0" lvl="7" indent="-228600" algn="l" rtl="0">
              <a:lnSpc>
                <a:spcPct val="115000"/>
              </a:lnSpc>
              <a:spcBef>
                <a:spcPts val="1600"/>
              </a:spcBef>
              <a:spcAft>
                <a:spcPts val="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8pPr>
            <a:lvl9pPr marL="4114800" marR="0" lvl="8" indent="-228600" algn="l" rtl="0">
              <a:lnSpc>
                <a:spcPct val="115000"/>
              </a:lnSpc>
              <a:spcBef>
                <a:spcPts val="1600"/>
              </a:spcBef>
              <a:spcAft>
                <a:spcPts val="1600"/>
              </a:spcAft>
              <a:buClr>
                <a:schemeClr val="accent3"/>
              </a:buClr>
              <a:buSzPts val="1400"/>
              <a:buFont typeface="Proxima Nova"/>
              <a:buNone/>
              <a:defRPr sz="1400" b="0" i="0" u="none" strike="noStrike" cap="none">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000"/>
              <a:buFont typeface="Proxima Nova"/>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chemeClr val="dk1"/>
              </a:buClr>
              <a:buSzPts val="1000"/>
              <a:buFont typeface="Proxima Nova"/>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chemeClr val="dk1"/>
              </a:buClr>
              <a:buSzPts val="1000"/>
              <a:buFont typeface="Proxima Nova"/>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chemeClr val="dk1"/>
              </a:buClr>
              <a:buSzPts val="1000"/>
              <a:buFont typeface="Proxima Nova"/>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chemeClr val="dk1"/>
              </a:buClr>
              <a:buSzPts val="1000"/>
              <a:buFont typeface="Proxima Nova"/>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chemeClr val="dk1"/>
              </a:buClr>
              <a:buSzPts val="1000"/>
              <a:buFont typeface="Proxima Nova"/>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chemeClr val="dk1"/>
              </a:buClr>
              <a:buSzPts val="1000"/>
              <a:buFont typeface="Proxima Nova"/>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chemeClr val="dk1"/>
              </a:buClr>
              <a:buSzPts val="1000"/>
              <a:buFont typeface="Proxima Nova"/>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chemeClr val="dk1"/>
              </a:buClr>
              <a:buSzPts val="1000"/>
              <a:buFont typeface="Proxima Nova"/>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www.defendingyoutucson.com/" TargetMode="External"/><Relationship Id="rId7"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drive.google.com/file/d/11uj6hQNvkSl5wKrkeVsGhaIT-Bnd51Fw/view" TargetMode="External"/><Relationship Id="rId5" Type="http://schemas.openxmlformats.org/officeDocument/2006/relationships/image" Target="../media/image26.png"/><Relationship Id="rId4" Type="http://schemas.openxmlformats.org/officeDocument/2006/relationships/hyperlink" Target="http://www.servepetsllc.com/" TargetMode="External"/><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www.youtube.com/watch?v=pAr7nSIZzZU"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mailto:Eric@Extima.com" TargetMode="External"/><Relationship Id="rId3" Type="http://schemas.openxmlformats.org/officeDocument/2006/relationships/hyperlink" Target="http://pack10plus.com" TargetMode="External"/><Relationship Id="rId7" Type="http://schemas.openxmlformats.org/officeDocument/2006/relationships/hyperlink" Target="https://www.sclubfitness.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sheilae.com/" TargetMode="External"/><Relationship Id="rId11" Type="http://schemas.openxmlformats.org/officeDocument/2006/relationships/image" Target="../media/image3.png"/><Relationship Id="rId5" Type="http://schemas.openxmlformats.org/officeDocument/2006/relationships/hyperlink" Target="https://www.unclebudshemp.com/" TargetMode="External"/><Relationship Id="rId10" Type="http://schemas.openxmlformats.org/officeDocument/2006/relationships/image" Target="../media/image2.jpg"/><Relationship Id="rId4" Type="http://schemas.openxmlformats.org/officeDocument/2006/relationships/hyperlink" Target="https://californiachampionships.com" TargetMode="Externa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file/d/0B5y0VAweHlcES21JVVdzU28teU0/view?usp=shari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4800"/>
              <a:buFont typeface="Proxima Nova"/>
              <a:buNone/>
            </a:pPr>
            <a:r>
              <a:rPr lang="en" sz="3600"/>
              <a:t>Andras’ </a:t>
            </a:r>
            <a:r>
              <a:rPr lang="en" sz="3600" b="0" i="0" u="none" strike="noStrike" cap="none">
                <a:solidFill>
                  <a:schemeClr val="lt1"/>
                </a:solidFill>
                <a:latin typeface="Proxima Nova"/>
                <a:ea typeface="Proxima Nova"/>
                <a:cs typeface="Proxima Nova"/>
                <a:sym typeface="Proxima Nova"/>
              </a:rPr>
              <a:t>War Book of Accolades</a:t>
            </a:r>
            <a:endParaRPr sz="3600"/>
          </a:p>
        </p:txBody>
      </p:sp>
      <p:sp>
        <p:nvSpPr>
          <p:cNvPr id="60" name="Google Shape;60;p13"/>
          <p:cNvSpPr txBox="1">
            <a:spLocks noGrp="1"/>
          </p:cNvSpPr>
          <p:nvPr>
            <p:ph type="subTitle" idx="1"/>
          </p:nvPr>
        </p:nvSpPr>
        <p:spPr>
          <a:xfrm>
            <a:off x="510450" y="3182312"/>
            <a:ext cx="8123100" cy="63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2400"/>
              <a:buFont typeface="Proxima Nova"/>
              <a:buNone/>
            </a:pPr>
            <a:r>
              <a:rPr lang="en"/>
              <a:t>Professional Portfolio b</a:t>
            </a:r>
            <a:r>
              <a:rPr lang="en" sz="2400" b="0" i="0" u="none" strike="noStrike" cap="none">
                <a:solidFill>
                  <a:schemeClr val="lt1"/>
                </a:solidFill>
                <a:latin typeface="Proxima Nova"/>
                <a:ea typeface="Proxima Nova"/>
                <a:cs typeface="Proxima Nova"/>
                <a:sym typeface="Proxima Nova"/>
              </a:rPr>
              <a:t>y Andras </a:t>
            </a:r>
            <a:r>
              <a:rPr lang="en"/>
              <a:t>V. </a:t>
            </a:r>
            <a:r>
              <a:rPr lang="en" sz="2400" b="0" i="0" u="none" strike="noStrike" cap="none">
                <a:solidFill>
                  <a:schemeClr val="lt1"/>
                </a:solidFill>
                <a:latin typeface="Proxima Nova"/>
                <a:ea typeface="Proxima Nova"/>
                <a:cs typeface="Proxima Nova"/>
                <a:sym typeface="Proxima Nova"/>
              </a:rPr>
              <a:t>Cruz-Aedo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ctrTitle"/>
          </p:nvPr>
        </p:nvSpPr>
        <p:spPr>
          <a:xfrm>
            <a:off x="510450" y="1257300"/>
            <a:ext cx="8633700"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4800"/>
              <a:buFont typeface="Proxima Nova"/>
              <a:buNone/>
            </a:pPr>
            <a:r>
              <a:rPr lang="en" sz="3600"/>
              <a:t>Marketing, Sales, and Higher Technology</a:t>
            </a:r>
            <a:endParaRPr sz="3600"/>
          </a:p>
        </p:txBody>
      </p:sp>
      <p:sp>
        <p:nvSpPr>
          <p:cNvPr id="127" name="Google Shape;127;p22"/>
          <p:cNvSpPr txBox="1">
            <a:spLocks noGrp="1"/>
          </p:cNvSpPr>
          <p:nvPr>
            <p:ph type="subTitle" idx="1"/>
          </p:nvPr>
        </p:nvSpPr>
        <p:spPr>
          <a:xfrm>
            <a:off x="510450" y="3182312"/>
            <a:ext cx="81231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2400"/>
              <a:buFont typeface="Proxima Nova"/>
              <a:buNone/>
            </a:pPr>
            <a:r>
              <a:rPr lang="en"/>
              <a:t>Professional Experience #2</a:t>
            </a:r>
            <a:endParaRPr/>
          </a:p>
          <a:p>
            <a:pPr marL="0" marR="0" lvl="0" indent="0" algn="l" rtl="0">
              <a:lnSpc>
                <a:spcPct val="100000"/>
              </a:lnSpc>
              <a:spcBef>
                <a:spcPts val="0"/>
              </a:spcBef>
              <a:spcAft>
                <a:spcPts val="0"/>
              </a:spcAft>
              <a:buClr>
                <a:schemeClr val="lt1"/>
              </a:buClr>
              <a:buSzPts val="2400"/>
              <a:buFont typeface="Proxima Nova"/>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2175" y="445025"/>
            <a:ext cx="8695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Proxima Nova"/>
              <a:buNone/>
            </a:pPr>
            <a:r>
              <a:rPr lang="en" sz="2500"/>
              <a:t>“Don’t be afraid to fail. Be afraid not to try.” - Michael Jordan</a:t>
            </a:r>
            <a:endParaRPr sz="2500" i="1"/>
          </a:p>
        </p:txBody>
      </p:sp>
      <p:sp>
        <p:nvSpPr>
          <p:cNvPr id="133" name="Google Shape;133;p23"/>
          <p:cNvSpPr txBox="1">
            <a:spLocks noGrp="1"/>
          </p:cNvSpPr>
          <p:nvPr>
            <p:ph type="body" idx="1"/>
          </p:nvPr>
        </p:nvSpPr>
        <p:spPr>
          <a:xfrm>
            <a:off x="312175" y="1174500"/>
            <a:ext cx="2938500" cy="385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212121"/>
                </a:solidFill>
                <a:latin typeface="Arial"/>
                <a:ea typeface="Arial"/>
                <a:cs typeface="Arial"/>
                <a:sym typeface="Arial"/>
              </a:rPr>
              <a:t>☆ </a:t>
            </a:r>
            <a:r>
              <a:rPr lang="en" sz="1200" b="1">
                <a:solidFill>
                  <a:srgbClr val="212121"/>
                </a:solidFill>
                <a:latin typeface="Arial"/>
                <a:ea typeface="Arial"/>
                <a:cs typeface="Arial"/>
                <a:sym typeface="Arial"/>
              </a:rPr>
              <a:t>Wrote the business plan</a:t>
            </a:r>
            <a:r>
              <a:rPr lang="en" sz="1200">
                <a:solidFill>
                  <a:srgbClr val="212121"/>
                </a:solidFill>
                <a:latin typeface="Arial"/>
                <a:ea typeface="Arial"/>
                <a:cs typeface="Arial"/>
                <a:sym typeface="Arial"/>
              </a:rPr>
              <a:t> for my grandfather’s startup that </a:t>
            </a:r>
            <a:r>
              <a:rPr lang="en" sz="1200" b="1">
                <a:solidFill>
                  <a:srgbClr val="212121"/>
                </a:solidFill>
                <a:latin typeface="Arial"/>
                <a:ea typeface="Arial"/>
                <a:cs typeface="Arial"/>
                <a:sym typeface="Arial"/>
              </a:rPr>
              <a:t>partnered with $9.1B VCA</a:t>
            </a:r>
            <a:r>
              <a:rPr lang="en" sz="1200">
                <a:solidFill>
                  <a:srgbClr val="212121"/>
                </a:solidFill>
                <a:latin typeface="Arial"/>
                <a:ea typeface="Arial"/>
                <a:cs typeface="Arial"/>
                <a:sym typeface="Arial"/>
              </a:rPr>
              <a:t> and </a:t>
            </a:r>
            <a:r>
              <a:rPr lang="en" sz="1200" b="1">
                <a:solidFill>
                  <a:srgbClr val="212121"/>
                </a:solidFill>
                <a:latin typeface="Arial"/>
                <a:ea typeface="Arial"/>
                <a:cs typeface="Arial"/>
                <a:sym typeface="Arial"/>
              </a:rPr>
              <a:t>increased </a:t>
            </a:r>
            <a:r>
              <a:rPr lang="en" sz="1200">
                <a:solidFill>
                  <a:srgbClr val="212121"/>
                </a:solidFill>
                <a:latin typeface="Arial"/>
                <a:ea typeface="Arial"/>
                <a:cs typeface="Arial"/>
                <a:sym typeface="Arial"/>
              </a:rPr>
              <a:t>his clientele</a:t>
            </a:r>
            <a:r>
              <a:rPr lang="en" sz="1200" b="1">
                <a:solidFill>
                  <a:srgbClr val="212121"/>
                </a:solidFill>
                <a:latin typeface="Arial"/>
                <a:ea typeface="Arial"/>
                <a:cs typeface="Arial"/>
                <a:sym typeface="Arial"/>
              </a:rPr>
              <a:t> </a:t>
            </a:r>
            <a:r>
              <a:rPr lang="en" sz="1200">
                <a:solidFill>
                  <a:srgbClr val="212121"/>
                </a:solidFill>
                <a:latin typeface="Arial"/>
                <a:ea typeface="Arial"/>
                <a:cs typeface="Arial"/>
                <a:sym typeface="Arial"/>
              </a:rPr>
              <a:t>from </a:t>
            </a:r>
            <a:r>
              <a:rPr lang="en" sz="1200" b="1">
                <a:solidFill>
                  <a:srgbClr val="212121"/>
                </a:solidFill>
                <a:latin typeface="Arial"/>
                <a:ea typeface="Arial"/>
                <a:cs typeface="Arial"/>
                <a:sym typeface="Arial"/>
              </a:rPr>
              <a:t>160 </a:t>
            </a:r>
            <a:r>
              <a:rPr lang="en" sz="1200">
                <a:solidFill>
                  <a:srgbClr val="212121"/>
                </a:solidFill>
                <a:latin typeface="Arial"/>
                <a:ea typeface="Arial"/>
                <a:cs typeface="Arial"/>
                <a:sym typeface="Arial"/>
              </a:rPr>
              <a:t>total customers (Q4 2015)</a:t>
            </a:r>
            <a:r>
              <a:rPr lang="en" sz="1200" b="1">
                <a:solidFill>
                  <a:srgbClr val="212121"/>
                </a:solidFill>
                <a:latin typeface="Arial"/>
                <a:ea typeface="Arial"/>
                <a:cs typeface="Arial"/>
                <a:sym typeface="Arial"/>
              </a:rPr>
              <a:t> </a:t>
            </a:r>
            <a:r>
              <a:rPr lang="en" sz="1200">
                <a:solidFill>
                  <a:srgbClr val="212121"/>
                </a:solidFill>
                <a:latin typeface="Arial"/>
                <a:ea typeface="Arial"/>
                <a:cs typeface="Arial"/>
                <a:sym typeface="Arial"/>
              </a:rPr>
              <a:t>to </a:t>
            </a:r>
            <a:r>
              <a:rPr lang="en" sz="1200" b="1">
                <a:solidFill>
                  <a:srgbClr val="212121"/>
                </a:solidFill>
                <a:latin typeface="Arial"/>
                <a:ea typeface="Arial"/>
                <a:cs typeface="Arial"/>
                <a:sym typeface="Arial"/>
              </a:rPr>
              <a:t>600 </a:t>
            </a:r>
            <a:r>
              <a:rPr lang="en" sz="1200">
                <a:solidFill>
                  <a:srgbClr val="212121"/>
                </a:solidFill>
                <a:latin typeface="Arial"/>
                <a:ea typeface="Arial"/>
                <a:cs typeface="Arial"/>
                <a:sym typeface="Arial"/>
              </a:rPr>
              <a:t>total customers (Q3 2018)</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Since 2015, I have used a </a:t>
            </a:r>
            <a:r>
              <a:rPr lang="en" sz="1200" b="1">
                <a:solidFill>
                  <a:srgbClr val="212121"/>
                </a:solidFill>
                <a:latin typeface="Arial"/>
                <a:ea typeface="Arial"/>
                <a:cs typeface="Arial"/>
                <a:sym typeface="Arial"/>
              </a:rPr>
              <a:t>consultative-approach</a:t>
            </a:r>
            <a:r>
              <a:rPr lang="en" sz="1200">
                <a:solidFill>
                  <a:srgbClr val="212121"/>
                </a:solidFill>
                <a:latin typeface="Arial"/>
                <a:ea typeface="Arial"/>
                <a:cs typeface="Arial"/>
                <a:sym typeface="Arial"/>
              </a:rPr>
              <a:t> to grow a small-sized startup for a </a:t>
            </a:r>
            <a:r>
              <a:rPr lang="en" sz="1200" b="1">
                <a:solidFill>
                  <a:srgbClr val="212121"/>
                </a:solidFill>
                <a:latin typeface="Arial"/>
                <a:ea typeface="Arial"/>
                <a:cs typeface="Arial"/>
                <a:sym typeface="Arial"/>
              </a:rPr>
              <a:t>veterinarian</a:t>
            </a:r>
            <a:r>
              <a:rPr lang="en" sz="1200">
                <a:solidFill>
                  <a:srgbClr val="212121"/>
                </a:solidFill>
                <a:latin typeface="Arial"/>
                <a:ea typeface="Arial"/>
                <a:cs typeface="Arial"/>
                <a:sym typeface="Arial"/>
              </a:rPr>
              <a:t> and, as a result, he was bought out and, as a result. has </a:t>
            </a:r>
            <a:r>
              <a:rPr lang="en" sz="1200" b="1">
                <a:solidFill>
                  <a:srgbClr val="212121"/>
                </a:solidFill>
                <a:latin typeface="Arial"/>
                <a:ea typeface="Arial"/>
                <a:cs typeface="Arial"/>
                <a:sym typeface="Arial"/>
              </a:rPr>
              <a:t>contracted </a:t>
            </a:r>
            <a:r>
              <a:rPr lang="en" sz="1200">
                <a:solidFill>
                  <a:srgbClr val="212121"/>
                </a:solidFill>
                <a:latin typeface="Arial"/>
                <a:ea typeface="Arial"/>
                <a:cs typeface="Arial"/>
                <a:sym typeface="Arial"/>
              </a:rPr>
              <a:t>with the </a:t>
            </a:r>
            <a:r>
              <a:rPr lang="en" sz="1200" b="1">
                <a:solidFill>
                  <a:srgbClr val="212121"/>
                </a:solidFill>
                <a:latin typeface="Arial"/>
                <a:ea typeface="Arial"/>
                <a:cs typeface="Arial"/>
                <a:sym typeface="Arial"/>
              </a:rPr>
              <a:t>new owners </a:t>
            </a:r>
            <a:r>
              <a:rPr lang="en" sz="1200">
                <a:solidFill>
                  <a:srgbClr val="212121"/>
                </a:solidFill>
                <a:latin typeface="Arial"/>
                <a:ea typeface="Arial"/>
                <a:cs typeface="Arial"/>
                <a:sym typeface="Arial"/>
              </a:rPr>
              <a:t>that</a:t>
            </a:r>
            <a:r>
              <a:rPr lang="en" sz="1200" b="1">
                <a:solidFill>
                  <a:srgbClr val="212121"/>
                </a:solidFill>
                <a:latin typeface="Arial"/>
                <a:ea typeface="Arial"/>
                <a:cs typeface="Arial"/>
                <a:sym typeface="Arial"/>
              </a:rPr>
              <a:t> I receive $250</a:t>
            </a:r>
            <a:r>
              <a:rPr lang="en" sz="1200">
                <a:solidFill>
                  <a:srgbClr val="212121"/>
                </a:solidFill>
                <a:latin typeface="Arial"/>
                <a:ea typeface="Arial"/>
                <a:cs typeface="Arial"/>
                <a:sym typeface="Arial"/>
              </a:rPr>
              <a:t> every month, now,</a:t>
            </a:r>
            <a:r>
              <a:rPr lang="en" sz="1200" b="1">
                <a:solidFill>
                  <a:srgbClr val="212121"/>
                </a:solidFill>
                <a:latin typeface="Arial"/>
                <a:ea typeface="Arial"/>
                <a:cs typeface="Arial"/>
                <a:sym typeface="Arial"/>
              </a:rPr>
              <a:t> </a:t>
            </a:r>
            <a:r>
              <a:rPr lang="en" sz="1200">
                <a:solidFill>
                  <a:srgbClr val="212121"/>
                </a:solidFill>
                <a:latin typeface="Arial"/>
                <a:ea typeface="Arial"/>
                <a:cs typeface="Arial"/>
                <a:sym typeface="Arial"/>
              </a:rPr>
              <a:t>and </a:t>
            </a:r>
            <a:r>
              <a:rPr lang="en" sz="1200" b="1">
                <a:solidFill>
                  <a:srgbClr val="212121"/>
                </a:solidFill>
                <a:latin typeface="Arial"/>
                <a:ea typeface="Arial"/>
                <a:cs typeface="Arial"/>
                <a:sym typeface="Arial"/>
              </a:rPr>
              <a:t>until January of 2021</a:t>
            </a:r>
            <a:br>
              <a:rPr lang="en" sz="1200">
                <a:solidFill>
                  <a:srgbClr val="212121"/>
                </a:solidFill>
                <a:latin typeface="Arial"/>
                <a:ea typeface="Arial"/>
                <a:cs typeface="Arial"/>
                <a:sym typeface="Arial"/>
              </a:rPr>
            </a:br>
            <a:endParaRPr sz="1200">
              <a:solidFill>
                <a:srgbClr val="212121"/>
              </a:solidFill>
              <a:latin typeface="Arial"/>
              <a:ea typeface="Arial"/>
              <a:cs typeface="Arial"/>
              <a:sym typeface="Arial"/>
            </a:endParaRPr>
          </a:p>
          <a:p>
            <a:pPr marL="0" marR="0" lvl="0" indent="0" algn="l" rtl="0">
              <a:lnSpc>
                <a:spcPct val="115000"/>
              </a:lnSpc>
              <a:spcBef>
                <a:spcPts val="0"/>
              </a:spcBef>
              <a:spcAft>
                <a:spcPts val="0"/>
              </a:spcAft>
              <a:buClr>
                <a:schemeClr val="accent3"/>
              </a:buClr>
              <a:buSzPts val="1800"/>
              <a:buFont typeface="Proxima Nova"/>
              <a:buNone/>
            </a:pPr>
            <a:endParaRPr sz="1200">
              <a:solidFill>
                <a:srgbClr val="212121"/>
              </a:solidFill>
              <a:latin typeface="Arial"/>
              <a:ea typeface="Arial"/>
              <a:cs typeface="Arial"/>
              <a:sym typeface="Arial"/>
            </a:endParaRPr>
          </a:p>
        </p:txBody>
      </p:sp>
      <p:pic>
        <p:nvPicPr>
          <p:cNvPr id="134" name="Google Shape;134;p23"/>
          <p:cNvPicPr preferRelativeResize="0"/>
          <p:nvPr/>
        </p:nvPicPr>
        <p:blipFill rotWithShape="1">
          <a:blip r:embed="rId3">
            <a:alphaModFix/>
          </a:blip>
          <a:srcRect l="29389" t="40625" r="26134" b="19302"/>
          <a:stretch/>
        </p:blipFill>
        <p:spPr>
          <a:xfrm>
            <a:off x="3326823" y="1212941"/>
            <a:ext cx="4787501" cy="2986332"/>
          </a:xfrm>
          <a:prstGeom prst="rect">
            <a:avLst/>
          </a:prstGeom>
          <a:noFill/>
          <a:ln w="9525" cap="flat" cmpd="sng">
            <a:solidFill>
              <a:srgbClr val="000000"/>
            </a:solidFill>
            <a:prstDash val="solid"/>
            <a:round/>
            <a:headEnd type="none" w="sm" len="sm"/>
            <a:tailEnd type="none" w="sm" len="sm"/>
          </a:ln>
        </p:spPr>
      </p:pic>
      <p:pic>
        <p:nvPicPr>
          <p:cNvPr id="135" name="Google Shape;135;p23"/>
          <p:cNvPicPr preferRelativeResize="0"/>
          <p:nvPr/>
        </p:nvPicPr>
        <p:blipFill rotWithShape="1">
          <a:blip r:embed="rId4">
            <a:alphaModFix/>
          </a:blip>
          <a:srcRect l="4780" t="12225" b="15047"/>
          <a:stretch/>
        </p:blipFill>
        <p:spPr>
          <a:xfrm>
            <a:off x="5160276" y="1043975"/>
            <a:ext cx="3046150" cy="1890176"/>
          </a:xfrm>
          <a:prstGeom prst="rect">
            <a:avLst/>
          </a:prstGeom>
          <a:noFill/>
          <a:ln w="9525" cap="flat" cmpd="sng">
            <a:solidFill>
              <a:srgbClr val="000000"/>
            </a:solidFill>
            <a:prstDash val="solid"/>
            <a:round/>
            <a:headEnd type="none" w="sm" len="sm"/>
            <a:tailEnd type="none" w="sm" len="sm"/>
          </a:ln>
        </p:spPr>
      </p:pic>
      <p:pic>
        <p:nvPicPr>
          <p:cNvPr id="136" name="Google Shape;136;p23"/>
          <p:cNvPicPr preferRelativeResize="0"/>
          <p:nvPr/>
        </p:nvPicPr>
        <p:blipFill rotWithShape="1">
          <a:blip r:embed="rId5">
            <a:alphaModFix/>
          </a:blip>
          <a:srcRect l="7209" t="12494" b="14778"/>
          <a:stretch/>
        </p:blipFill>
        <p:spPr>
          <a:xfrm>
            <a:off x="3769738" y="2954850"/>
            <a:ext cx="3139674" cy="1999250"/>
          </a:xfrm>
          <a:prstGeom prst="rect">
            <a:avLst/>
          </a:prstGeom>
          <a:noFill/>
          <a:ln w="9525" cap="flat" cmpd="sng">
            <a:solidFill>
              <a:srgbClr val="000000"/>
            </a:solidFill>
            <a:prstDash val="solid"/>
            <a:round/>
            <a:headEnd type="none" w="sm" len="sm"/>
            <a:tailEnd type="none" w="sm" len="sm"/>
          </a:ln>
        </p:spPr>
      </p:pic>
      <p:pic>
        <p:nvPicPr>
          <p:cNvPr id="137" name="Google Shape;137;p23"/>
          <p:cNvPicPr preferRelativeResize="0"/>
          <p:nvPr/>
        </p:nvPicPr>
        <p:blipFill rotWithShape="1">
          <a:blip r:embed="rId6">
            <a:alphaModFix/>
          </a:blip>
          <a:srcRect l="2621" t="12308" r="1335" b="13808"/>
          <a:stretch/>
        </p:blipFill>
        <p:spPr>
          <a:xfrm>
            <a:off x="5847475" y="1589449"/>
            <a:ext cx="2550598" cy="1593994"/>
          </a:xfrm>
          <a:prstGeom prst="rect">
            <a:avLst/>
          </a:prstGeom>
          <a:noFill/>
          <a:ln>
            <a:noFill/>
          </a:ln>
        </p:spPr>
      </p:pic>
      <p:grpSp>
        <p:nvGrpSpPr>
          <p:cNvPr id="138" name="Google Shape;138;p23"/>
          <p:cNvGrpSpPr/>
          <p:nvPr/>
        </p:nvGrpSpPr>
        <p:grpSpPr>
          <a:xfrm>
            <a:off x="6385695" y="2508247"/>
            <a:ext cx="2388568" cy="2343404"/>
            <a:chOff x="2572014" y="445026"/>
            <a:chExt cx="4755262" cy="4678387"/>
          </a:xfrm>
        </p:grpSpPr>
        <p:pic>
          <p:nvPicPr>
            <p:cNvPr id="139" name="Google Shape;139;p23"/>
            <p:cNvPicPr preferRelativeResize="0"/>
            <p:nvPr/>
          </p:nvPicPr>
          <p:blipFill rotWithShape="1">
            <a:blip r:embed="rId7">
              <a:alphaModFix/>
            </a:blip>
            <a:srcRect l="8193" t="11649" r="8873" b="13337"/>
            <a:stretch/>
          </p:blipFill>
          <p:spPr>
            <a:xfrm>
              <a:off x="2572014" y="445026"/>
              <a:ext cx="4755251" cy="3440975"/>
            </a:xfrm>
            <a:prstGeom prst="rect">
              <a:avLst/>
            </a:prstGeom>
            <a:noFill/>
            <a:ln>
              <a:noFill/>
            </a:ln>
          </p:spPr>
        </p:pic>
        <p:pic>
          <p:nvPicPr>
            <p:cNvPr id="140" name="Google Shape;140;p23"/>
            <p:cNvPicPr preferRelativeResize="0"/>
            <p:nvPr/>
          </p:nvPicPr>
          <p:blipFill rotWithShape="1">
            <a:blip r:embed="rId8">
              <a:alphaModFix/>
            </a:blip>
            <a:srcRect l="7588" t="55834" r="8286" b="15118"/>
            <a:stretch/>
          </p:blipFill>
          <p:spPr>
            <a:xfrm>
              <a:off x="2572025" y="3809800"/>
              <a:ext cx="4755251" cy="1313613"/>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2175" y="445025"/>
            <a:ext cx="8695500" cy="108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Proxima Nova"/>
              <a:buNone/>
            </a:pPr>
            <a:r>
              <a:rPr lang="en" sz="2500"/>
              <a:t>“In this competitive world of business development, strategic partnerships are essential!” - Tallwave, Inc.</a:t>
            </a:r>
            <a:endParaRPr sz="2500" i="1"/>
          </a:p>
        </p:txBody>
      </p:sp>
      <p:sp>
        <p:nvSpPr>
          <p:cNvPr id="146" name="Google Shape;146;p24"/>
          <p:cNvSpPr txBox="1">
            <a:spLocks noGrp="1"/>
          </p:cNvSpPr>
          <p:nvPr>
            <p:ph type="body" idx="1"/>
          </p:nvPr>
        </p:nvSpPr>
        <p:spPr>
          <a:xfrm>
            <a:off x="312175" y="1451225"/>
            <a:ext cx="2655600" cy="298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For </a:t>
            </a:r>
            <a:r>
              <a:rPr lang="en" sz="1200" b="1">
                <a:solidFill>
                  <a:srgbClr val="212121"/>
                </a:solidFill>
                <a:latin typeface="Arial"/>
                <a:ea typeface="Arial"/>
                <a:cs typeface="Arial"/>
                <a:sym typeface="Arial"/>
              </a:rPr>
              <a:t>client and retired veterinarian Dr. Vajda</a:t>
            </a:r>
            <a:r>
              <a:rPr lang="en" sz="1200">
                <a:solidFill>
                  <a:srgbClr val="212121"/>
                </a:solidFill>
                <a:latin typeface="Arial"/>
                <a:ea typeface="Arial"/>
                <a:cs typeface="Arial"/>
                <a:sym typeface="Arial"/>
              </a:rPr>
              <a:t>,</a:t>
            </a:r>
            <a:r>
              <a:rPr lang="en" sz="1200" b="1">
                <a:solidFill>
                  <a:srgbClr val="212121"/>
                </a:solidFill>
                <a:latin typeface="Arial"/>
                <a:ea typeface="Arial"/>
                <a:cs typeface="Arial"/>
                <a:sym typeface="Arial"/>
              </a:rPr>
              <a:t> </a:t>
            </a:r>
            <a:r>
              <a:rPr lang="en" sz="1200">
                <a:solidFill>
                  <a:srgbClr val="212121"/>
                </a:solidFill>
                <a:latin typeface="Arial"/>
                <a:ea typeface="Arial"/>
                <a:cs typeface="Arial"/>
                <a:sym typeface="Arial"/>
              </a:rPr>
              <a:t>I facilitated sales, “hi-tech”, and marketing</a:t>
            </a:r>
            <a:r>
              <a:rPr lang="en" sz="1200" b="1">
                <a:solidFill>
                  <a:srgbClr val="212121"/>
                </a:solidFill>
                <a:latin typeface="Arial"/>
                <a:ea typeface="Arial"/>
                <a:cs typeface="Arial"/>
                <a:sym typeface="Arial"/>
              </a:rPr>
              <a:t> </a:t>
            </a:r>
            <a:r>
              <a:rPr lang="en" sz="1200">
                <a:solidFill>
                  <a:srgbClr val="212121"/>
                </a:solidFill>
                <a:latin typeface="Arial"/>
                <a:ea typeface="Arial"/>
                <a:cs typeface="Arial"/>
                <a:sym typeface="Arial"/>
              </a:rPr>
              <a:t>resources for clients and partners, </a:t>
            </a:r>
            <a:r>
              <a:rPr lang="en" sz="1200" b="1">
                <a:solidFill>
                  <a:srgbClr val="212121"/>
                </a:solidFill>
                <a:latin typeface="Arial"/>
                <a:ea typeface="Arial"/>
                <a:cs typeface="Arial"/>
                <a:sym typeface="Arial"/>
              </a:rPr>
              <a:t>implemented their sales and marketing plan</a:t>
            </a:r>
            <a:r>
              <a:rPr lang="en" sz="1200">
                <a:solidFill>
                  <a:srgbClr val="212121"/>
                </a:solidFill>
                <a:latin typeface="Arial"/>
                <a:ea typeface="Arial"/>
                <a:cs typeface="Arial"/>
                <a:sym typeface="Arial"/>
              </a:rPr>
              <a:t>, presented </a:t>
            </a:r>
            <a:r>
              <a:rPr lang="en" sz="1200" b="1">
                <a:solidFill>
                  <a:srgbClr val="212121"/>
                </a:solidFill>
                <a:latin typeface="Arial"/>
                <a:ea typeface="Arial"/>
                <a:cs typeface="Arial"/>
                <a:sym typeface="Arial"/>
              </a:rPr>
              <a:t>client-facing sales proposals</a:t>
            </a:r>
            <a:r>
              <a:rPr lang="en" sz="1200">
                <a:solidFill>
                  <a:srgbClr val="212121"/>
                </a:solidFill>
                <a:latin typeface="Arial"/>
                <a:ea typeface="Arial"/>
                <a:cs typeface="Arial"/>
                <a:sym typeface="Arial"/>
              </a:rPr>
              <a:t>, and installed and configured </a:t>
            </a:r>
            <a:r>
              <a:rPr lang="en" sz="1200" b="1">
                <a:solidFill>
                  <a:srgbClr val="212121"/>
                </a:solidFill>
                <a:latin typeface="Arial"/>
                <a:ea typeface="Arial"/>
                <a:cs typeface="Arial"/>
                <a:sym typeface="Arial"/>
              </a:rPr>
              <a:t>softwares</a:t>
            </a:r>
            <a:r>
              <a:rPr lang="en" sz="1200">
                <a:solidFill>
                  <a:srgbClr val="212121"/>
                </a:solidFill>
                <a:latin typeface="Arial"/>
                <a:ea typeface="Arial"/>
                <a:cs typeface="Arial"/>
                <a:sym typeface="Arial"/>
              </a:rPr>
              <a:t>. This indirectly resulted in a corporate partnership with VCA Inc. to </a:t>
            </a:r>
            <a:r>
              <a:rPr lang="en" sz="1200" b="1">
                <a:solidFill>
                  <a:srgbClr val="212121"/>
                </a:solidFill>
                <a:latin typeface="Arial"/>
                <a:ea typeface="Arial"/>
                <a:cs typeface="Arial"/>
                <a:sym typeface="Arial"/>
              </a:rPr>
              <a:t>increase their clientele by 30%-40% (Q3 2015)</a:t>
            </a:r>
            <a:r>
              <a:rPr lang="en" sz="1200">
                <a:solidFill>
                  <a:srgbClr val="212121"/>
                </a:solidFill>
                <a:latin typeface="Arial"/>
                <a:ea typeface="Arial"/>
                <a:cs typeface="Arial"/>
                <a:sym typeface="Arial"/>
              </a:rPr>
              <a:t>. </a:t>
            </a:r>
            <a:endParaRPr sz="1300">
              <a:solidFill>
                <a:srgbClr val="212121"/>
              </a:solidFill>
              <a:latin typeface="Arial"/>
              <a:ea typeface="Arial"/>
              <a:cs typeface="Arial"/>
              <a:sym typeface="Arial"/>
            </a:endParaRPr>
          </a:p>
        </p:txBody>
      </p:sp>
      <p:pic>
        <p:nvPicPr>
          <p:cNvPr id="147" name="Google Shape;147;p24"/>
          <p:cNvPicPr preferRelativeResize="0"/>
          <p:nvPr/>
        </p:nvPicPr>
        <p:blipFill rotWithShape="1">
          <a:blip r:embed="rId3">
            <a:alphaModFix/>
          </a:blip>
          <a:srcRect l="31902" t="23501" r="9914" b="21085"/>
          <a:stretch/>
        </p:blipFill>
        <p:spPr>
          <a:xfrm>
            <a:off x="4544525" y="1451225"/>
            <a:ext cx="4387939" cy="3343201"/>
          </a:xfrm>
          <a:prstGeom prst="rect">
            <a:avLst/>
          </a:prstGeom>
          <a:noFill/>
          <a:ln>
            <a:noFill/>
          </a:ln>
        </p:spPr>
      </p:pic>
      <p:pic>
        <p:nvPicPr>
          <p:cNvPr id="148" name="Google Shape;148;p24"/>
          <p:cNvPicPr preferRelativeResize="0"/>
          <p:nvPr/>
        </p:nvPicPr>
        <p:blipFill rotWithShape="1">
          <a:blip r:embed="rId4">
            <a:alphaModFix/>
          </a:blip>
          <a:srcRect l="17926" t="23017" r="32"/>
          <a:stretch/>
        </p:blipFill>
        <p:spPr>
          <a:xfrm>
            <a:off x="3040550" y="2217800"/>
            <a:ext cx="3431249" cy="1810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2175" y="445025"/>
            <a:ext cx="8695500" cy="19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Proxima Nova"/>
              <a:buNone/>
            </a:pPr>
            <a:r>
              <a:rPr lang="en" sz="2500"/>
              <a:t>“Time crunches can make or break a company unless you’ve got the right team behind you!” - Tallwave, Inc.</a:t>
            </a:r>
            <a:endParaRPr sz="2500" i="1"/>
          </a:p>
        </p:txBody>
      </p:sp>
      <p:sp>
        <p:nvSpPr>
          <p:cNvPr id="154" name="Google Shape;154;p25"/>
          <p:cNvSpPr txBox="1">
            <a:spLocks noGrp="1"/>
          </p:cNvSpPr>
          <p:nvPr>
            <p:ph type="body" idx="1"/>
          </p:nvPr>
        </p:nvSpPr>
        <p:spPr>
          <a:xfrm>
            <a:off x="312175" y="1466950"/>
            <a:ext cx="2799900" cy="298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Asked by </a:t>
            </a:r>
            <a:r>
              <a:rPr lang="en" sz="1200" b="1">
                <a:solidFill>
                  <a:srgbClr val="212121"/>
                </a:solidFill>
                <a:latin typeface="Arial"/>
                <a:ea typeface="Arial"/>
                <a:cs typeface="Arial"/>
                <a:sym typeface="Arial"/>
              </a:rPr>
              <a:t>Oracle veteran Jeff Covert</a:t>
            </a:r>
            <a:r>
              <a:rPr lang="en" sz="1200">
                <a:solidFill>
                  <a:srgbClr val="212121"/>
                </a:solidFill>
                <a:latin typeface="Arial"/>
                <a:ea typeface="Arial"/>
                <a:cs typeface="Arial"/>
                <a:sym typeface="Arial"/>
              </a:rPr>
              <a:t> and my father to </a:t>
            </a:r>
            <a:r>
              <a:rPr lang="en" sz="1200" b="1">
                <a:solidFill>
                  <a:srgbClr val="212121"/>
                </a:solidFill>
                <a:latin typeface="Arial"/>
                <a:ea typeface="Arial"/>
                <a:cs typeface="Arial"/>
                <a:sym typeface="Arial"/>
              </a:rPr>
              <a:t>speak publicly</a:t>
            </a:r>
            <a:r>
              <a:rPr lang="en" sz="1200">
                <a:solidFill>
                  <a:srgbClr val="212121"/>
                </a:solidFill>
                <a:latin typeface="Arial"/>
                <a:ea typeface="Arial"/>
                <a:cs typeface="Arial"/>
                <a:sym typeface="Arial"/>
              </a:rPr>
              <a:t> in front of their </a:t>
            </a:r>
            <a:r>
              <a:rPr lang="en" sz="1200" b="1">
                <a:solidFill>
                  <a:srgbClr val="212121"/>
                </a:solidFill>
                <a:latin typeface="Arial"/>
                <a:ea typeface="Arial"/>
                <a:cs typeface="Arial"/>
                <a:sym typeface="Arial"/>
              </a:rPr>
              <a:t>MBA class</a:t>
            </a:r>
            <a:r>
              <a:rPr lang="en" sz="1200">
                <a:solidFill>
                  <a:srgbClr val="212121"/>
                </a:solidFill>
                <a:latin typeface="Arial"/>
                <a:ea typeface="Arial"/>
                <a:cs typeface="Arial"/>
                <a:sym typeface="Arial"/>
              </a:rPr>
              <a:t> at </a:t>
            </a:r>
            <a:r>
              <a:rPr lang="en" sz="1200" b="1">
                <a:solidFill>
                  <a:srgbClr val="212121"/>
                </a:solidFill>
                <a:latin typeface="Arial"/>
                <a:ea typeface="Arial"/>
                <a:cs typeface="Arial"/>
                <a:sym typeface="Arial"/>
              </a:rPr>
              <a:t>Loyola Marymount University</a:t>
            </a:r>
            <a:r>
              <a:rPr lang="en" sz="1200">
                <a:solidFill>
                  <a:srgbClr val="212121"/>
                </a:solidFill>
                <a:latin typeface="Arial"/>
                <a:ea typeface="Arial"/>
                <a:cs typeface="Arial"/>
                <a:sym typeface="Arial"/>
              </a:rPr>
              <a:t> (LMU)</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Topics included:</a:t>
            </a:r>
            <a:endParaRPr sz="1200">
              <a:solidFill>
                <a:srgbClr val="212121"/>
              </a:solidFill>
              <a:latin typeface="Arial"/>
              <a:ea typeface="Arial"/>
              <a:cs typeface="Arial"/>
              <a:sym typeface="Arial"/>
            </a:endParaRPr>
          </a:p>
          <a:p>
            <a:pPr marL="457200" lvl="0" indent="-304800" algn="l" rtl="0">
              <a:lnSpc>
                <a:spcPct val="150000"/>
              </a:lnSpc>
              <a:spcBef>
                <a:spcPts val="0"/>
              </a:spcBef>
              <a:spcAft>
                <a:spcPts val="0"/>
              </a:spcAft>
              <a:buClr>
                <a:srgbClr val="212121"/>
              </a:buClr>
              <a:buSzPts val="1200"/>
              <a:buFont typeface="Arial"/>
              <a:buAutoNum type="alphaUcPeriod"/>
            </a:pPr>
            <a:r>
              <a:rPr lang="en" sz="1200">
                <a:solidFill>
                  <a:srgbClr val="212121"/>
                </a:solidFill>
                <a:latin typeface="Arial"/>
                <a:ea typeface="Arial"/>
                <a:cs typeface="Arial"/>
                <a:sym typeface="Arial"/>
              </a:rPr>
              <a:t>Forming a team of passionate experts </a:t>
            </a:r>
            <a:endParaRPr sz="1200">
              <a:solidFill>
                <a:srgbClr val="212121"/>
              </a:solidFill>
              <a:latin typeface="Arial"/>
              <a:ea typeface="Arial"/>
              <a:cs typeface="Arial"/>
              <a:sym typeface="Arial"/>
            </a:endParaRPr>
          </a:p>
          <a:p>
            <a:pPr marL="457200" lvl="0" indent="-304800" algn="l" rtl="0">
              <a:lnSpc>
                <a:spcPct val="150000"/>
              </a:lnSpc>
              <a:spcBef>
                <a:spcPts val="0"/>
              </a:spcBef>
              <a:spcAft>
                <a:spcPts val="0"/>
              </a:spcAft>
              <a:buClr>
                <a:srgbClr val="212121"/>
              </a:buClr>
              <a:buSzPts val="1200"/>
              <a:buFont typeface="Arial"/>
              <a:buAutoNum type="alphaUcPeriod"/>
            </a:pPr>
            <a:r>
              <a:rPr lang="en" sz="1200">
                <a:solidFill>
                  <a:srgbClr val="212121"/>
                </a:solidFill>
                <a:latin typeface="Arial"/>
                <a:ea typeface="Arial"/>
                <a:cs typeface="Arial"/>
                <a:sym typeface="Arial"/>
              </a:rPr>
              <a:t>Sustaining a competitive business model</a:t>
            </a:r>
            <a:endParaRPr sz="1200">
              <a:solidFill>
                <a:srgbClr val="212121"/>
              </a:solidFill>
              <a:latin typeface="Arial"/>
              <a:ea typeface="Arial"/>
              <a:cs typeface="Arial"/>
              <a:sym typeface="Arial"/>
            </a:endParaRPr>
          </a:p>
          <a:p>
            <a:pPr marL="457200" lvl="0" indent="-304800" algn="l" rtl="0">
              <a:lnSpc>
                <a:spcPct val="150000"/>
              </a:lnSpc>
              <a:spcBef>
                <a:spcPts val="0"/>
              </a:spcBef>
              <a:spcAft>
                <a:spcPts val="0"/>
              </a:spcAft>
              <a:buClr>
                <a:srgbClr val="212121"/>
              </a:buClr>
              <a:buSzPts val="1200"/>
              <a:buFont typeface="Arial"/>
              <a:buAutoNum type="alphaUcPeriod"/>
            </a:pPr>
            <a:r>
              <a:rPr lang="en" sz="1200">
                <a:solidFill>
                  <a:srgbClr val="212121"/>
                </a:solidFill>
                <a:latin typeface="Arial"/>
                <a:ea typeface="Arial"/>
                <a:cs typeface="Arial"/>
                <a:sym typeface="Arial"/>
              </a:rPr>
              <a:t>Significant financial backing</a:t>
            </a:r>
            <a:endParaRPr sz="1200">
              <a:solidFill>
                <a:srgbClr val="212121"/>
              </a:solidFill>
              <a:latin typeface="Arial"/>
              <a:ea typeface="Arial"/>
              <a:cs typeface="Arial"/>
              <a:sym typeface="Arial"/>
            </a:endParaRPr>
          </a:p>
          <a:p>
            <a:pPr marL="457200" lvl="0" indent="-304800" algn="l" rtl="0">
              <a:lnSpc>
                <a:spcPct val="150000"/>
              </a:lnSpc>
              <a:spcBef>
                <a:spcPts val="0"/>
              </a:spcBef>
              <a:spcAft>
                <a:spcPts val="0"/>
              </a:spcAft>
              <a:buClr>
                <a:srgbClr val="212121"/>
              </a:buClr>
              <a:buSzPts val="1200"/>
              <a:buFont typeface="Arial"/>
              <a:buAutoNum type="alphaUcPeriod"/>
            </a:pPr>
            <a:r>
              <a:rPr lang="en" sz="1200">
                <a:solidFill>
                  <a:srgbClr val="212121"/>
                </a:solidFill>
                <a:latin typeface="Arial"/>
                <a:ea typeface="Arial"/>
                <a:cs typeface="Arial"/>
                <a:sym typeface="Arial"/>
              </a:rPr>
              <a:t>Growth</a:t>
            </a:r>
            <a:endParaRPr sz="1200">
              <a:solidFill>
                <a:srgbClr val="212121"/>
              </a:solidFill>
              <a:latin typeface="Arial"/>
              <a:ea typeface="Arial"/>
              <a:cs typeface="Arial"/>
              <a:sym typeface="Arial"/>
            </a:endParaRPr>
          </a:p>
          <a:p>
            <a:pPr marL="457200" lvl="0" indent="-304800" algn="l" rtl="0">
              <a:lnSpc>
                <a:spcPct val="150000"/>
              </a:lnSpc>
              <a:spcBef>
                <a:spcPts val="0"/>
              </a:spcBef>
              <a:spcAft>
                <a:spcPts val="0"/>
              </a:spcAft>
              <a:buClr>
                <a:srgbClr val="212121"/>
              </a:buClr>
              <a:buSzPts val="1200"/>
              <a:buFont typeface="Arial"/>
              <a:buAutoNum type="alphaUcPeriod"/>
            </a:pPr>
            <a:r>
              <a:rPr lang="en" sz="1200">
                <a:solidFill>
                  <a:srgbClr val="212121"/>
                </a:solidFill>
                <a:latin typeface="Arial"/>
                <a:ea typeface="Arial"/>
                <a:cs typeface="Arial"/>
                <a:sym typeface="Arial"/>
              </a:rPr>
              <a:t>Scalability</a:t>
            </a:r>
            <a:endParaRPr sz="1200">
              <a:solidFill>
                <a:srgbClr val="212121"/>
              </a:solidFill>
              <a:latin typeface="Arial"/>
              <a:ea typeface="Arial"/>
              <a:cs typeface="Arial"/>
              <a:sym typeface="Arial"/>
            </a:endParaRPr>
          </a:p>
        </p:txBody>
      </p:sp>
      <p:pic>
        <p:nvPicPr>
          <p:cNvPr id="155" name="Google Shape;155;p25"/>
          <p:cNvPicPr preferRelativeResize="0"/>
          <p:nvPr/>
        </p:nvPicPr>
        <p:blipFill rotWithShape="1">
          <a:blip r:embed="rId3">
            <a:alphaModFix/>
          </a:blip>
          <a:srcRect l="23779" t="34647" r="32740" b="26622"/>
          <a:stretch/>
        </p:blipFill>
        <p:spPr>
          <a:xfrm>
            <a:off x="3499250" y="1466950"/>
            <a:ext cx="5012650" cy="357207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312175" y="445025"/>
            <a:ext cx="8695500" cy="101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Proxima Nova"/>
              <a:buNone/>
            </a:pPr>
            <a:r>
              <a:rPr lang="en" sz="2500"/>
              <a:t>With a consultative approach, I researched and recommended Software-as-a-Service for Enercor Inc.</a:t>
            </a:r>
            <a:endParaRPr sz="2500" i="1"/>
          </a:p>
        </p:txBody>
      </p:sp>
      <p:sp>
        <p:nvSpPr>
          <p:cNvPr id="161" name="Google Shape;161;p26"/>
          <p:cNvSpPr txBox="1">
            <a:spLocks noGrp="1"/>
          </p:cNvSpPr>
          <p:nvPr>
            <p:ph type="body" idx="1"/>
          </p:nvPr>
        </p:nvSpPr>
        <p:spPr>
          <a:xfrm>
            <a:off x="312175" y="1439275"/>
            <a:ext cx="3015300" cy="339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a:t>
            </a:r>
            <a:r>
              <a:rPr lang="en" sz="1200" b="1">
                <a:solidFill>
                  <a:srgbClr val="212121"/>
                </a:solidFill>
                <a:latin typeface="Arial"/>
                <a:ea typeface="Arial"/>
                <a:cs typeface="Arial"/>
                <a:sym typeface="Arial"/>
              </a:rPr>
              <a:t>Steve Powers</a:t>
            </a:r>
            <a:r>
              <a:rPr lang="en" sz="1200">
                <a:solidFill>
                  <a:srgbClr val="212121"/>
                </a:solidFill>
                <a:latin typeface="Arial"/>
                <a:ea typeface="Arial"/>
                <a:cs typeface="Arial"/>
                <a:sym typeface="Arial"/>
              </a:rPr>
              <a:t>, founder of </a:t>
            </a:r>
            <a:r>
              <a:rPr lang="en" sz="1200" b="1">
                <a:solidFill>
                  <a:srgbClr val="212121"/>
                </a:solidFill>
                <a:latin typeface="Arial"/>
                <a:ea typeface="Arial"/>
                <a:cs typeface="Arial"/>
                <a:sym typeface="Arial"/>
              </a:rPr>
              <a:t>Enercor</a:t>
            </a:r>
            <a:r>
              <a:rPr lang="en" sz="1200">
                <a:solidFill>
                  <a:srgbClr val="212121"/>
                </a:solidFill>
                <a:latin typeface="Arial"/>
                <a:ea typeface="Arial"/>
                <a:cs typeface="Arial"/>
                <a:sym typeface="Arial"/>
              </a:rPr>
              <a:t>, Inc. asked me to </a:t>
            </a:r>
            <a:r>
              <a:rPr lang="en" sz="1200" b="1">
                <a:solidFill>
                  <a:srgbClr val="212121"/>
                </a:solidFill>
                <a:latin typeface="Arial"/>
                <a:ea typeface="Arial"/>
                <a:cs typeface="Arial"/>
                <a:sym typeface="Arial"/>
              </a:rPr>
              <a:t>research, test, </a:t>
            </a:r>
            <a:r>
              <a:rPr lang="en" sz="1200">
                <a:solidFill>
                  <a:srgbClr val="212121"/>
                </a:solidFill>
                <a:latin typeface="Arial"/>
                <a:ea typeface="Arial"/>
                <a:cs typeface="Arial"/>
                <a:sym typeface="Arial"/>
              </a:rPr>
              <a:t>and </a:t>
            </a:r>
            <a:r>
              <a:rPr lang="en" sz="1200" b="1">
                <a:solidFill>
                  <a:srgbClr val="212121"/>
                </a:solidFill>
                <a:latin typeface="Arial"/>
                <a:ea typeface="Arial"/>
                <a:cs typeface="Arial"/>
                <a:sym typeface="Arial"/>
              </a:rPr>
              <a:t>report</a:t>
            </a:r>
            <a:r>
              <a:rPr lang="en" sz="1200">
                <a:solidFill>
                  <a:srgbClr val="212121"/>
                </a:solidFill>
                <a:latin typeface="Arial"/>
                <a:ea typeface="Arial"/>
                <a:cs typeface="Arial"/>
                <a:sym typeface="Arial"/>
              </a:rPr>
              <a:t> a </a:t>
            </a:r>
            <a:r>
              <a:rPr lang="en" sz="1200" b="1">
                <a:solidFill>
                  <a:srgbClr val="212121"/>
                </a:solidFill>
                <a:latin typeface="Arial"/>
                <a:ea typeface="Arial"/>
                <a:cs typeface="Arial"/>
                <a:sym typeface="Arial"/>
              </a:rPr>
              <a:t>cloud-based </a:t>
            </a:r>
            <a:r>
              <a:rPr lang="en" sz="1200">
                <a:solidFill>
                  <a:srgbClr val="212121"/>
                </a:solidFill>
                <a:latin typeface="Arial"/>
                <a:ea typeface="Arial"/>
                <a:cs typeface="Arial"/>
                <a:sym typeface="Arial"/>
              </a:rPr>
              <a:t>oil and gas</a:t>
            </a:r>
            <a:r>
              <a:rPr lang="en" sz="1200" b="1">
                <a:solidFill>
                  <a:srgbClr val="212121"/>
                </a:solidFill>
                <a:latin typeface="Arial"/>
                <a:ea typeface="Arial"/>
                <a:cs typeface="Arial"/>
                <a:sym typeface="Arial"/>
              </a:rPr>
              <a:t> software</a:t>
            </a:r>
            <a:r>
              <a:rPr lang="en" sz="1200">
                <a:solidFill>
                  <a:srgbClr val="212121"/>
                </a:solidFill>
                <a:latin typeface="Arial"/>
                <a:ea typeface="Arial"/>
                <a:cs typeface="Arial"/>
                <a:sym typeface="Arial"/>
              </a:rPr>
              <a:t> suitable for Enercor’s needs.</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After running a modified decision-analysis model, I discovered that </a:t>
            </a:r>
            <a:r>
              <a:rPr lang="en" sz="1200" i="1">
                <a:solidFill>
                  <a:srgbClr val="212121"/>
                </a:solidFill>
                <a:latin typeface="Arial"/>
                <a:ea typeface="Arial"/>
                <a:cs typeface="Arial"/>
                <a:sym typeface="Arial"/>
              </a:rPr>
              <a:t>Pandell Geo</a:t>
            </a:r>
            <a:r>
              <a:rPr lang="en" sz="1200">
                <a:solidFill>
                  <a:srgbClr val="212121"/>
                </a:solidFill>
                <a:latin typeface="Arial"/>
                <a:ea typeface="Arial"/>
                <a:cs typeface="Arial"/>
                <a:sym typeface="Arial"/>
              </a:rPr>
              <a:t> would be the best option </a:t>
            </a:r>
            <a:r>
              <a:rPr lang="en" sz="1200" b="1">
                <a:solidFill>
                  <a:srgbClr val="212121"/>
                </a:solidFill>
                <a:latin typeface="Arial"/>
                <a:ea typeface="Arial"/>
                <a:cs typeface="Arial"/>
                <a:sym typeface="Arial"/>
              </a:rPr>
              <a:t>for </a:t>
            </a:r>
            <a:r>
              <a:rPr lang="en" sz="1200">
                <a:solidFill>
                  <a:srgbClr val="212121"/>
                </a:solidFill>
                <a:latin typeface="Arial"/>
                <a:ea typeface="Arial"/>
                <a:cs typeface="Arial"/>
                <a:sym typeface="Arial"/>
              </a:rPr>
              <a:t>Enercor. </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After speaking with analytic software companies such as </a:t>
            </a:r>
            <a:r>
              <a:rPr lang="en" sz="1200" b="1">
                <a:solidFill>
                  <a:srgbClr val="212121"/>
                </a:solidFill>
                <a:latin typeface="Arial"/>
                <a:ea typeface="Arial"/>
                <a:cs typeface="Arial"/>
                <a:sym typeface="Arial"/>
              </a:rPr>
              <a:t>SAS </a:t>
            </a:r>
            <a:r>
              <a:rPr lang="en" sz="1200">
                <a:solidFill>
                  <a:srgbClr val="212121"/>
                </a:solidFill>
                <a:latin typeface="Arial"/>
                <a:ea typeface="Arial"/>
                <a:cs typeface="Arial"/>
                <a:sym typeface="Arial"/>
              </a:rPr>
              <a:t>and </a:t>
            </a:r>
            <a:r>
              <a:rPr lang="en" sz="1200" b="1">
                <a:solidFill>
                  <a:srgbClr val="212121"/>
                </a:solidFill>
                <a:latin typeface="Arial"/>
                <a:ea typeface="Arial"/>
                <a:cs typeface="Arial"/>
                <a:sym typeface="Arial"/>
              </a:rPr>
              <a:t>Agile Tech</a:t>
            </a:r>
            <a:r>
              <a:rPr lang="en" sz="1200">
                <a:solidFill>
                  <a:srgbClr val="212121"/>
                </a:solidFill>
                <a:latin typeface="Arial"/>
                <a:ea typeface="Arial"/>
                <a:cs typeface="Arial"/>
                <a:sym typeface="Arial"/>
              </a:rPr>
              <a:t>, Enercor choose to proceed with my recommendation.</a:t>
            </a:r>
            <a:endParaRPr sz="1200">
              <a:latin typeface="Arial"/>
              <a:ea typeface="Arial"/>
              <a:cs typeface="Arial"/>
              <a:sym typeface="Arial"/>
            </a:endParaRPr>
          </a:p>
        </p:txBody>
      </p:sp>
      <p:pic>
        <p:nvPicPr>
          <p:cNvPr id="162" name="Google Shape;162;p26"/>
          <p:cNvPicPr preferRelativeResize="0"/>
          <p:nvPr/>
        </p:nvPicPr>
        <p:blipFill>
          <a:blip r:embed="rId3">
            <a:alphaModFix/>
          </a:blip>
          <a:stretch>
            <a:fillRect/>
          </a:stretch>
        </p:blipFill>
        <p:spPr>
          <a:xfrm>
            <a:off x="5184550" y="1578500"/>
            <a:ext cx="1629859" cy="704100"/>
          </a:xfrm>
          <a:prstGeom prst="rect">
            <a:avLst/>
          </a:prstGeom>
          <a:noFill/>
          <a:ln>
            <a:noFill/>
          </a:ln>
        </p:spPr>
      </p:pic>
      <p:pic>
        <p:nvPicPr>
          <p:cNvPr id="163" name="Google Shape;163;p26"/>
          <p:cNvPicPr preferRelativeResize="0"/>
          <p:nvPr/>
        </p:nvPicPr>
        <p:blipFill rotWithShape="1">
          <a:blip r:embed="rId4">
            <a:alphaModFix/>
          </a:blip>
          <a:srcRect l="13141" t="35769" r="14216" b="25764"/>
          <a:stretch/>
        </p:blipFill>
        <p:spPr>
          <a:xfrm>
            <a:off x="3327588" y="2399376"/>
            <a:ext cx="5403174" cy="2288901"/>
          </a:xfrm>
          <a:prstGeom prst="rect">
            <a:avLst/>
          </a:prstGeom>
          <a:noFill/>
          <a:ln>
            <a:noFill/>
          </a:ln>
        </p:spPr>
      </p:pic>
      <p:cxnSp>
        <p:nvCxnSpPr>
          <p:cNvPr id="164" name="Google Shape;164;p26"/>
          <p:cNvCxnSpPr/>
          <p:nvPr/>
        </p:nvCxnSpPr>
        <p:spPr>
          <a:xfrm>
            <a:off x="4794800" y="1550725"/>
            <a:ext cx="2433000" cy="704100"/>
          </a:xfrm>
          <a:prstGeom prst="straightConnector1">
            <a:avLst/>
          </a:prstGeom>
          <a:noFill/>
          <a:ln w="28575" cap="flat" cmpd="sng">
            <a:solidFill>
              <a:srgbClr val="FF0000"/>
            </a:solidFill>
            <a:prstDash val="solid"/>
            <a:round/>
            <a:headEnd type="none" w="med" len="med"/>
            <a:tailEnd type="none" w="med" len="med"/>
          </a:ln>
        </p:spPr>
      </p:cxnSp>
      <p:cxnSp>
        <p:nvCxnSpPr>
          <p:cNvPr id="165" name="Google Shape;165;p26"/>
          <p:cNvCxnSpPr/>
          <p:nvPr/>
        </p:nvCxnSpPr>
        <p:spPr>
          <a:xfrm flipH="1">
            <a:off x="4812675" y="1568550"/>
            <a:ext cx="2433000" cy="6684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4800"/>
              <a:buFont typeface="Proxima Nova"/>
              <a:buNone/>
            </a:pPr>
            <a:r>
              <a:rPr lang="en" sz="3600"/>
              <a:t>Java in Four Days, LLC.</a:t>
            </a:r>
            <a:endParaRPr sz="3600"/>
          </a:p>
        </p:txBody>
      </p:sp>
      <p:sp>
        <p:nvSpPr>
          <p:cNvPr id="171" name="Google Shape;171;p27"/>
          <p:cNvSpPr txBox="1">
            <a:spLocks noGrp="1"/>
          </p:cNvSpPr>
          <p:nvPr>
            <p:ph type="subTitle" idx="1"/>
          </p:nvPr>
        </p:nvSpPr>
        <p:spPr>
          <a:xfrm>
            <a:off x="510450" y="3182312"/>
            <a:ext cx="81231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2400"/>
              <a:buFont typeface="Proxima Nova"/>
              <a:buNone/>
            </a:pPr>
            <a:r>
              <a:rPr lang="en"/>
              <a:t>Professional Experience #3</a:t>
            </a:r>
            <a:endParaRPr/>
          </a:p>
          <a:p>
            <a:pPr marL="0" marR="0" lvl="0" indent="0" algn="l" rtl="0">
              <a:lnSpc>
                <a:spcPct val="100000"/>
              </a:lnSpc>
              <a:spcBef>
                <a:spcPts val="0"/>
              </a:spcBef>
              <a:spcAft>
                <a:spcPts val="0"/>
              </a:spcAft>
              <a:buClr>
                <a:schemeClr val="lt1"/>
              </a:buClr>
              <a:buSzPts val="2400"/>
              <a:buFont typeface="Proxima Nova"/>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312175" y="445025"/>
            <a:ext cx="8695500" cy="10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Proxima Nova"/>
              <a:buNone/>
            </a:pPr>
            <a:r>
              <a:rPr lang="en" sz="2500"/>
              <a:t>“The only thing to do with good advice is to pass it on.” </a:t>
            </a:r>
            <a:endParaRPr sz="2500"/>
          </a:p>
          <a:p>
            <a:pPr marL="0" lvl="0" indent="0" algn="l" rtl="0">
              <a:spcBef>
                <a:spcPts val="0"/>
              </a:spcBef>
              <a:spcAft>
                <a:spcPts val="0"/>
              </a:spcAft>
              <a:buClr>
                <a:schemeClr val="dk1"/>
              </a:buClr>
              <a:buSzPts val="2800"/>
              <a:buFont typeface="Proxima Nova"/>
              <a:buNone/>
            </a:pPr>
            <a:r>
              <a:rPr lang="en" sz="2500"/>
              <a:t>- Oscar Wilde</a:t>
            </a:r>
            <a:endParaRPr sz="2500" i="1"/>
          </a:p>
          <a:p>
            <a:pPr marL="0" marR="0" lvl="0" indent="0" algn="l" rtl="0">
              <a:lnSpc>
                <a:spcPct val="100000"/>
              </a:lnSpc>
              <a:spcBef>
                <a:spcPts val="0"/>
              </a:spcBef>
              <a:spcAft>
                <a:spcPts val="0"/>
              </a:spcAft>
              <a:buClr>
                <a:schemeClr val="dk1"/>
              </a:buClr>
              <a:buSzPts val="2800"/>
              <a:buFont typeface="Proxima Nova"/>
              <a:buNone/>
            </a:pPr>
            <a:endParaRPr sz="2500"/>
          </a:p>
        </p:txBody>
      </p:sp>
      <p:sp>
        <p:nvSpPr>
          <p:cNvPr id="177" name="Google Shape;177;p28"/>
          <p:cNvSpPr txBox="1">
            <a:spLocks noGrp="1"/>
          </p:cNvSpPr>
          <p:nvPr>
            <p:ph type="body" idx="1"/>
          </p:nvPr>
        </p:nvSpPr>
        <p:spPr>
          <a:xfrm>
            <a:off x="312175" y="1451300"/>
            <a:ext cx="2889600" cy="3528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a:t>
            </a:r>
            <a:r>
              <a:rPr lang="en" sz="1200" b="1">
                <a:solidFill>
                  <a:srgbClr val="212121"/>
                </a:solidFill>
                <a:latin typeface="Arial"/>
                <a:ea typeface="Arial"/>
                <a:cs typeface="Arial"/>
                <a:sym typeface="Arial"/>
              </a:rPr>
              <a:t>Java in Four Days, LLC</a:t>
            </a:r>
            <a:r>
              <a:rPr lang="en" sz="1200">
                <a:solidFill>
                  <a:srgbClr val="212121"/>
                </a:solidFill>
                <a:latin typeface="Arial"/>
                <a:ea typeface="Arial"/>
                <a:cs typeface="Arial"/>
                <a:sym typeface="Arial"/>
              </a:rPr>
              <a:t>. (Ji4D) originally founded as an </a:t>
            </a:r>
            <a:r>
              <a:rPr lang="en" sz="1200" b="1">
                <a:solidFill>
                  <a:srgbClr val="212121"/>
                </a:solidFill>
                <a:latin typeface="Arial"/>
                <a:ea typeface="Arial"/>
                <a:cs typeface="Arial"/>
                <a:sym typeface="Arial"/>
              </a:rPr>
              <a:t>e-Learning</a:t>
            </a:r>
            <a:r>
              <a:rPr lang="en" sz="1200">
                <a:solidFill>
                  <a:srgbClr val="212121"/>
                </a:solidFill>
                <a:latin typeface="Arial"/>
                <a:ea typeface="Arial"/>
                <a:cs typeface="Arial"/>
                <a:sym typeface="Arial"/>
              </a:rPr>
              <a:t> and </a:t>
            </a:r>
            <a:r>
              <a:rPr lang="en" sz="1200" b="1">
                <a:solidFill>
                  <a:srgbClr val="212121"/>
                </a:solidFill>
                <a:latin typeface="Arial"/>
                <a:ea typeface="Arial"/>
                <a:cs typeface="Arial"/>
                <a:sym typeface="Arial"/>
              </a:rPr>
              <a:t>Education </a:t>
            </a:r>
            <a:r>
              <a:rPr lang="en" sz="1200">
                <a:solidFill>
                  <a:srgbClr val="212121"/>
                </a:solidFill>
                <a:latin typeface="Arial"/>
                <a:ea typeface="Arial"/>
                <a:cs typeface="Arial"/>
                <a:sym typeface="Arial"/>
              </a:rPr>
              <a:t>platform for those who did not know how to </a:t>
            </a:r>
            <a:r>
              <a:rPr lang="en" sz="1200" b="1">
                <a:solidFill>
                  <a:srgbClr val="212121"/>
                </a:solidFill>
                <a:latin typeface="Arial"/>
                <a:ea typeface="Arial"/>
                <a:cs typeface="Arial"/>
                <a:sym typeface="Arial"/>
              </a:rPr>
              <a:t>effectively market their own business</a:t>
            </a:r>
            <a:r>
              <a:rPr lang="en" sz="1200">
                <a:solidFill>
                  <a:srgbClr val="212121"/>
                </a:solidFill>
                <a:latin typeface="Arial"/>
                <a:ea typeface="Arial"/>
                <a:cs typeface="Arial"/>
                <a:sym typeface="Arial"/>
              </a:rPr>
              <a:t> (i.e., formed curriculum for </a:t>
            </a:r>
            <a:r>
              <a:rPr lang="en" sz="1200" b="1">
                <a:solidFill>
                  <a:srgbClr val="212121"/>
                </a:solidFill>
                <a:latin typeface="Arial"/>
                <a:ea typeface="Arial"/>
                <a:cs typeface="Arial"/>
                <a:sym typeface="Arial"/>
              </a:rPr>
              <a:t>Java-coding classes for San Miguel High School</a:t>
            </a:r>
            <a:r>
              <a:rPr lang="en" sz="1200">
                <a:solidFill>
                  <a:srgbClr val="212121"/>
                </a:solidFill>
                <a:latin typeface="Arial"/>
                <a:ea typeface="Arial"/>
                <a:cs typeface="Arial"/>
                <a:sym typeface="Arial"/>
              </a:rPr>
              <a:t>)</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I then adopted this business model to other business owners who lacked the </a:t>
            </a:r>
            <a:r>
              <a:rPr lang="en" sz="1200" b="1">
                <a:solidFill>
                  <a:srgbClr val="212121"/>
                </a:solidFill>
                <a:latin typeface="Arial"/>
                <a:ea typeface="Arial"/>
                <a:cs typeface="Arial"/>
                <a:sym typeface="Arial"/>
              </a:rPr>
              <a:t>time</a:t>
            </a:r>
            <a:r>
              <a:rPr lang="en" sz="1200">
                <a:solidFill>
                  <a:srgbClr val="212121"/>
                </a:solidFill>
                <a:latin typeface="Arial"/>
                <a:ea typeface="Arial"/>
                <a:cs typeface="Arial"/>
                <a:sym typeface="Arial"/>
              </a:rPr>
              <a:t>, </a:t>
            </a:r>
            <a:r>
              <a:rPr lang="en" sz="1200" b="1">
                <a:solidFill>
                  <a:srgbClr val="212121"/>
                </a:solidFill>
                <a:latin typeface="Arial"/>
                <a:ea typeface="Arial"/>
                <a:cs typeface="Arial"/>
                <a:sym typeface="Arial"/>
              </a:rPr>
              <a:t>knowledge</a:t>
            </a:r>
            <a:r>
              <a:rPr lang="en" sz="1200">
                <a:solidFill>
                  <a:srgbClr val="212121"/>
                </a:solidFill>
                <a:latin typeface="Arial"/>
                <a:ea typeface="Arial"/>
                <a:cs typeface="Arial"/>
                <a:sym typeface="Arial"/>
              </a:rPr>
              <a:t>, and </a:t>
            </a:r>
            <a:r>
              <a:rPr lang="en" sz="1200" b="1">
                <a:solidFill>
                  <a:srgbClr val="212121"/>
                </a:solidFill>
                <a:latin typeface="Arial"/>
                <a:ea typeface="Arial"/>
                <a:cs typeface="Arial"/>
                <a:sym typeface="Arial"/>
              </a:rPr>
              <a:t>technical resources</a:t>
            </a:r>
            <a:r>
              <a:rPr lang="en" sz="1200">
                <a:solidFill>
                  <a:srgbClr val="212121"/>
                </a:solidFill>
                <a:latin typeface="Arial"/>
                <a:ea typeface="Arial"/>
                <a:cs typeface="Arial"/>
                <a:sym typeface="Arial"/>
              </a:rPr>
              <a:t> to </a:t>
            </a:r>
            <a:r>
              <a:rPr lang="en" sz="1200" b="1">
                <a:solidFill>
                  <a:srgbClr val="212121"/>
                </a:solidFill>
                <a:latin typeface="Arial"/>
                <a:ea typeface="Arial"/>
                <a:cs typeface="Arial"/>
                <a:sym typeface="Arial"/>
              </a:rPr>
              <a:t>design </a:t>
            </a:r>
            <a:r>
              <a:rPr lang="en" sz="1200">
                <a:solidFill>
                  <a:srgbClr val="212121"/>
                </a:solidFill>
                <a:latin typeface="Arial"/>
                <a:ea typeface="Arial"/>
                <a:cs typeface="Arial"/>
                <a:sym typeface="Arial"/>
              </a:rPr>
              <a:t>and </a:t>
            </a:r>
            <a:r>
              <a:rPr lang="en" sz="1200" b="1">
                <a:solidFill>
                  <a:srgbClr val="212121"/>
                </a:solidFill>
                <a:latin typeface="Arial"/>
                <a:ea typeface="Arial"/>
                <a:cs typeface="Arial"/>
                <a:sym typeface="Arial"/>
              </a:rPr>
              <a:t>optimize </a:t>
            </a:r>
            <a:r>
              <a:rPr lang="en" sz="1200">
                <a:solidFill>
                  <a:srgbClr val="212121"/>
                </a:solidFill>
                <a:latin typeface="Arial"/>
                <a:ea typeface="Arial"/>
                <a:cs typeface="Arial"/>
                <a:sym typeface="Arial"/>
              </a:rPr>
              <a:t>their </a:t>
            </a:r>
            <a:r>
              <a:rPr lang="en" sz="1200" b="1">
                <a:solidFill>
                  <a:srgbClr val="212121"/>
                </a:solidFill>
                <a:latin typeface="Arial"/>
                <a:ea typeface="Arial"/>
                <a:cs typeface="Arial"/>
                <a:sym typeface="Arial"/>
              </a:rPr>
              <a:t>online presence</a:t>
            </a:r>
            <a:br>
              <a:rPr lang="en" sz="1200">
                <a:solidFill>
                  <a:srgbClr val="212121"/>
                </a:solidFill>
                <a:latin typeface="Arial"/>
                <a:ea typeface="Arial"/>
                <a:cs typeface="Arial"/>
                <a:sym typeface="Arial"/>
              </a:rPr>
            </a:b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3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300">
              <a:solidFill>
                <a:srgbClr val="212121"/>
              </a:solidFill>
              <a:latin typeface="Arial"/>
              <a:ea typeface="Arial"/>
              <a:cs typeface="Arial"/>
              <a:sym typeface="Arial"/>
            </a:endParaRPr>
          </a:p>
        </p:txBody>
      </p:sp>
      <p:pic>
        <p:nvPicPr>
          <p:cNvPr id="178" name="Google Shape;178;p28"/>
          <p:cNvPicPr preferRelativeResize="0"/>
          <p:nvPr/>
        </p:nvPicPr>
        <p:blipFill rotWithShape="1">
          <a:blip r:embed="rId3">
            <a:alphaModFix/>
          </a:blip>
          <a:srcRect l="28390" t="16803" r="28019" b="12203"/>
          <a:stretch/>
        </p:blipFill>
        <p:spPr>
          <a:xfrm>
            <a:off x="3382650" y="1176550"/>
            <a:ext cx="2753824" cy="3587725"/>
          </a:xfrm>
          <a:prstGeom prst="rect">
            <a:avLst/>
          </a:prstGeom>
          <a:noFill/>
          <a:ln>
            <a:noFill/>
          </a:ln>
        </p:spPr>
      </p:pic>
      <p:pic>
        <p:nvPicPr>
          <p:cNvPr id="179" name="Google Shape;179;p28"/>
          <p:cNvPicPr preferRelativeResize="0"/>
          <p:nvPr/>
        </p:nvPicPr>
        <p:blipFill rotWithShape="1">
          <a:blip r:embed="rId4">
            <a:alphaModFix/>
          </a:blip>
          <a:srcRect l="18632" t="14308" r="18011" b="23129"/>
          <a:stretch/>
        </p:blipFill>
        <p:spPr>
          <a:xfrm>
            <a:off x="4365050" y="2985250"/>
            <a:ext cx="2494950" cy="1971126"/>
          </a:xfrm>
          <a:prstGeom prst="rect">
            <a:avLst/>
          </a:prstGeom>
          <a:noFill/>
          <a:ln>
            <a:noFill/>
          </a:ln>
        </p:spPr>
      </p:pic>
      <p:pic>
        <p:nvPicPr>
          <p:cNvPr id="180" name="Google Shape;180;p28"/>
          <p:cNvPicPr preferRelativeResize="0"/>
          <p:nvPr/>
        </p:nvPicPr>
        <p:blipFill rotWithShape="1">
          <a:blip r:embed="rId5">
            <a:alphaModFix/>
          </a:blip>
          <a:srcRect l="16408" t="18606" r="37014" b="8966"/>
          <a:stretch/>
        </p:blipFill>
        <p:spPr>
          <a:xfrm>
            <a:off x="5798768" y="1304150"/>
            <a:ext cx="2402157" cy="2988301"/>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312175" y="445025"/>
            <a:ext cx="8695500" cy="10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Proxima Nova"/>
              <a:buNone/>
            </a:pPr>
            <a:r>
              <a:rPr lang="en" sz="2400"/>
              <a:t>“Every vital organization owes its birth and life to an exciting and daring idea.” - James Bryant Conant (American Scientist)</a:t>
            </a:r>
            <a:endParaRPr sz="2400" i="1"/>
          </a:p>
          <a:p>
            <a:pPr marL="0" marR="0" lvl="0" indent="0" algn="l" rtl="0">
              <a:lnSpc>
                <a:spcPct val="100000"/>
              </a:lnSpc>
              <a:spcBef>
                <a:spcPts val="0"/>
              </a:spcBef>
              <a:spcAft>
                <a:spcPts val="0"/>
              </a:spcAft>
              <a:buClr>
                <a:schemeClr val="dk1"/>
              </a:buClr>
              <a:buSzPts val="2800"/>
              <a:buFont typeface="Proxima Nova"/>
              <a:buNone/>
            </a:pPr>
            <a:endParaRPr sz="2500"/>
          </a:p>
        </p:txBody>
      </p:sp>
      <p:sp>
        <p:nvSpPr>
          <p:cNvPr id="186" name="Google Shape;186;p29"/>
          <p:cNvSpPr txBox="1">
            <a:spLocks noGrp="1"/>
          </p:cNvSpPr>
          <p:nvPr>
            <p:ph type="body" idx="1"/>
          </p:nvPr>
        </p:nvSpPr>
        <p:spPr>
          <a:xfrm>
            <a:off x="312175" y="1515475"/>
            <a:ext cx="2595000" cy="339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Evolved into </a:t>
            </a:r>
            <a:r>
              <a:rPr lang="en" sz="1200" b="1">
                <a:solidFill>
                  <a:srgbClr val="212121"/>
                </a:solidFill>
                <a:latin typeface="Arial"/>
                <a:ea typeface="Arial"/>
                <a:cs typeface="Arial"/>
                <a:sym typeface="Arial"/>
              </a:rPr>
              <a:t>website design</a:t>
            </a:r>
            <a:r>
              <a:rPr lang="en" sz="1200">
                <a:solidFill>
                  <a:srgbClr val="212121"/>
                </a:solidFill>
                <a:latin typeface="Arial"/>
                <a:ea typeface="Arial"/>
                <a:cs typeface="Arial"/>
                <a:sym typeface="Arial"/>
              </a:rPr>
              <a:t> and other </a:t>
            </a:r>
            <a:r>
              <a:rPr lang="en" sz="1200" b="1">
                <a:solidFill>
                  <a:srgbClr val="212121"/>
                </a:solidFill>
                <a:latin typeface="Arial"/>
                <a:ea typeface="Arial"/>
                <a:cs typeface="Arial"/>
                <a:sym typeface="Arial"/>
              </a:rPr>
              <a:t>digital marketing </a:t>
            </a:r>
            <a:r>
              <a:rPr lang="en" sz="1200">
                <a:solidFill>
                  <a:srgbClr val="212121"/>
                </a:solidFill>
                <a:latin typeface="Arial"/>
                <a:ea typeface="Arial"/>
                <a:cs typeface="Arial"/>
                <a:sym typeface="Arial"/>
              </a:rPr>
              <a:t>services for </a:t>
            </a:r>
            <a:r>
              <a:rPr lang="en" sz="1200" b="1">
                <a:solidFill>
                  <a:srgbClr val="212121"/>
                </a:solidFill>
                <a:latin typeface="Arial"/>
                <a:ea typeface="Arial"/>
                <a:cs typeface="Arial"/>
                <a:sym typeface="Arial"/>
              </a:rPr>
              <a:t>small </a:t>
            </a:r>
            <a:r>
              <a:rPr lang="en" sz="1200">
                <a:solidFill>
                  <a:srgbClr val="212121"/>
                </a:solidFill>
                <a:latin typeface="Arial"/>
                <a:ea typeface="Arial"/>
                <a:cs typeface="Arial"/>
                <a:sym typeface="Arial"/>
              </a:rPr>
              <a:t>to </a:t>
            </a:r>
            <a:r>
              <a:rPr lang="en" sz="1200" b="1">
                <a:solidFill>
                  <a:srgbClr val="212121"/>
                </a:solidFill>
                <a:latin typeface="Arial"/>
                <a:ea typeface="Arial"/>
                <a:cs typeface="Arial"/>
                <a:sym typeface="Arial"/>
              </a:rPr>
              <a:t>medium-sized enterprise </a:t>
            </a:r>
            <a:r>
              <a:rPr lang="en" sz="1200">
                <a:solidFill>
                  <a:srgbClr val="212121"/>
                </a:solidFill>
                <a:latin typeface="Arial"/>
                <a:ea typeface="Arial"/>
                <a:cs typeface="Arial"/>
                <a:sym typeface="Arial"/>
              </a:rPr>
              <a:t>(i.e., </a:t>
            </a:r>
            <a:r>
              <a:rPr lang="en" sz="1200" i="1">
                <a:solidFill>
                  <a:srgbClr val="212121"/>
                </a:solidFill>
                <a:latin typeface="Arial"/>
                <a:ea typeface="Arial"/>
                <a:cs typeface="Arial"/>
                <a:sym typeface="Arial"/>
              </a:rPr>
              <a:t>Dr. Randy PetVet, Emergency Animal Clinic, National Safety Traffic School, </a:t>
            </a:r>
            <a:r>
              <a:rPr lang="en" sz="1200" i="1" u="sng">
                <a:solidFill>
                  <a:schemeClr val="hlink"/>
                </a:solidFill>
                <a:latin typeface="Arial"/>
                <a:ea typeface="Arial"/>
                <a:cs typeface="Arial"/>
                <a:sym typeface="Arial"/>
                <a:hlinkClick r:id="rId3"/>
              </a:rPr>
              <a:t>DefendingYouTucson.com</a:t>
            </a:r>
            <a:r>
              <a:rPr lang="en" sz="1200" i="1">
                <a:solidFill>
                  <a:srgbClr val="212121"/>
                </a:solidFill>
                <a:latin typeface="Arial"/>
                <a:ea typeface="Arial"/>
                <a:cs typeface="Arial"/>
                <a:sym typeface="Arial"/>
              </a:rPr>
              <a:t>, </a:t>
            </a:r>
            <a:r>
              <a:rPr lang="en" sz="1200" i="1" u="sng">
                <a:solidFill>
                  <a:schemeClr val="hlink"/>
                </a:solidFill>
                <a:latin typeface="Arial"/>
                <a:ea typeface="Arial"/>
                <a:cs typeface="Arial"/>
                <a:sym typeface="Arial"/>
                <a:hlinkClick r:id="rId4"/>
              </a:rPr>
              <a:t>ServePetsLLC.com</a:t>
            </a:r>
            <a:r>
              <a:rPr lang="en" sz="1200">
                <a:latin typeface="Arial"/>
                <a:ea typeface="Arial"/>
                <a:cs typeface="Arial"/>
                <a:sym typeface="Arial"/>
              </a:rPr>
              <a:t>…)</a:t>
            </a:r>
            <a:endParaRPr sz="1200">
              <a:latin typeface="Arial"/>
              <a:ea typeface="Arial"/>
              <a:cs typeface="Arial"/>
              <a:sym typeface="Arial"/>
            </a:endParaRPr>
          </a:p>
        </p:txBody>
      </p:sp>
      <p:pic>
        <p:nvPicPr>
          <p:cNvPr id="187" name="Google Shape;187;p29"/>
          <p:cNvPicPr preferRelativeResize="0"/>
          <p:nvPr/>
        </p:nvPicPr>
        <p:blipFill rotWithShape="1">
          <a:blip r:embed="rId5">
            <a:alphaModFix/>
          </a:blip>
          <a:srcRect l="10103" t="19747" r="7149" b="14162"/>
          <a:stretch/>
        </p:blipFill>
        <p:spPr>
          <a:xfrm>
            <a:off x="5806775" y="1558381"/>
            <a:ext cx="2409149" cy="1539318"/>
          </a:xfrm>
          <a:prstGeom prst="rect">
            <a:avLst/>
          </a:prstGeom>
          <a:noFill/>
          <a:ln>
            <a:noFill/>
          </a:ln>
        </p:spPr>
      </p:pic>
      <p:pic>
        <p:nvPicPr>
          <p:cNvPr id="188" name="Google Shape;188;p29" title="MVI_7936.MOV">
            <a:hlinkClick r:id="rId6"/>
          </p:cNvPr>
          <p:cNvPicPr preferRelativeResize="0"/>
          <p:nvPr/>
        </p:nvPicPr>
        <p:blipFill>
          <a:blip r:embed="rId7">
            <a:alphaModFix/>
          </a:blip>
          <a:stretch>
            <a:fillRect/>
          </a:stretch>
        </p:blipFill>
        <p:spPr>
          <a:xfrm>
            <a:off x="3232638" y="1461731"/>
            <a:ext cx="2678725" cy="2009044"/>
          </a:xfrm>
          <a:prstGeom prst="rect">
            <a:avLst/>
          </a:prstGeom>
          <a:noFill/>
          <a:ln>
            <a:noFill/>
          </a:ln>
        </p:spPr>
      </p:pic>
      <p:pic>
        <p:nvPicPr>
          <p:cNvPr id="189" name="Google Shape;189;p29"/>
          <p:cNvPicPr preferRelativeResize="0"/>
          <p:nvPr/>
        </p:nvPicPr>
        <p:blipFill>
          <a:blip r:embed="rId8">
            <a:alphaModFix/>
          </a:blip>
          <a:stretch>
            <a:fillRect/>
          </a:stretch>
        </p:blipFill>
        <p:spPr>
          <a:xfrm>
            <a:off x="3110624" y="2954133"/>
            <a:ext cx="2595002" cy="2075991"/>
          </a:xfrm>
          <a:prstGeom prst="rect">
            <a:avLst/>
          </a:prstGeom>
          <a:noFill/>
          <a:ln>
            <a:noFill/>
          </a:ln>
        </p:spPr>
      </p:pic>
      <p:pic>
        <p:nvPicPr>
          <p:cNvPr id="190" name="Google Shape;190;p29"/>
          <p:cNvPicPr preferRelativeResize="0"/>
          <p:nvPr/>
        </p:nvPicPr>
        <p:blipFill>
          <a:blip r:embed="rId9">
            <a:alphaModFix/>
          </a:blip>
          <a:stretch>
            <a:fillRect/>
          </a:stretch>
        </p:blipFill>
        <p:spPr>
          <a:xfrm>
            <a:off x="5564725" y="2600175"/>
            <a:ext cx="2893251" cy="2314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312175" y="445025"/>
            <a:ext cx="8695500" cy="101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Proxima Nova"/>
              <a:buNone/>
            </a:pPr>
            <a:r>
              <a:rPr lang="en" sz="2500"/>
              <a:t>Technology is quickly evolving and small businesses must follow suit to keep pace. Read below to learn more!</a:t>
            </a:r>
            <a:endParaRPr sz="2500" i="1"/>
          </a:p>
        </p:txBody>
      </p:sp>
      <p:sp>
        <p:nvSpPr>
          <p:cNvPr id="196" name="Google Shape;196;p30"/>
          <p:cNvSpPr txBox="1">
            <a:spLocks noGrp="1"/>
          </p:cNvSpPr>
          <p:nvPr>
            <p:ph type="body" idx="1"/>
          </p:nvPr>
        </p:nvSpPr>
        <p:spPr>
          <a:xfrm>
            <a:off x="312175" y="1515475"/>
            <a:ext cx="2932200" cy="339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Our </a:t>
            </a:r>
            <a:r>
              <a:rPr lang="en" sz="1200" b="1">
                <a:solidFill>
                  <a:srgbClr val="212121"/>
                </a:solidFill>
                <a:latin typeface="Arial"/>
                <a:ea typeface="Arial"/>
                <a:cs typeface="Arial"/>
                <a:sym typeface="Arial"/>
              </a:rPr>
              <a:t>marketing </a:t>
            </a:r>
            <a:r>
              <a:rPr lang="en" sz="1200">
                <a:solidFill>
                  <a:srgbClr val="212121"/>
                </a:solidFill>
                <a:latin typeface="Arial"/>
                <a:ea typeface="Arial"/>
                <a:cs typeface="Arial"/>
                <a:sym typeface="Arial"/>
              </a:rPr>
              <a:t>and </a:t>
            </a:r>
            <a:r>
              <a:rPr lang="en" sz="1200" b="1">
                <a:solidFill>
                  <a:srgbClr val="212121"/>
                </a:solidFill>
                <a:latin typeface="Arial"/>
                <a:ea typeface="Arial"/>
                <a:cs typeface="Arial"/>
                <a:sym typeface="Arial"/>
              </a:rPr>
              <a:t>search visibility</a:t>
            </a:r>
            <a:r>
              <a:rPr lang="en" sz="1200">
                <a:solidFill>
                  <a:srgbClr val="212121"/>
                </a:solidFill>
                <a:latin typeface="Arial"/>
                <a:ea typeface="Arial"/>
                <a:cs typeface="Arial"/>
                <a:sym typeface="Arial"/>
              </a:rPr>
              <a:t> firm, Java in Four Days, LLC. (Ji4D), offers comprehensive </a:t>
            </a:r>
            <a:r>
              <a:rPr lang="en" sz="1200" b="1">
                <a:solidFill>
                  <a:srgbClr val="212121"/>
                </a:solidFill>
                <a:latin typeface="Arial"/>
                <a:ea typeface="Arial"/>
                <a:cs typeface="Arial"/>
                <a:sym typeface="Arial"/>
              </a:rPr>
              <a:t>e-marketing</a:t>
            </a:r>
            <a:r>
              <a:rPr lang="en" sz="1200">
                <a:solidFill>
                  <a:srgbClr val="212121"/>
                </a:solidFill>
                <a:latin typeface="Arial"/>
                <a:ea typeface="Arial"/>
                <a:cs typeface="Arial"/>
                <a:sym typeface="Arial"/>
              </a:rPr>
              <a:t> and </a:t>
            </a:r>
            <a:r>
              <a:rPr lang="en" sz="1200" b="1">
                <a:solidFill>
                  <a:srgbClr val="212121"/>
                </a:solidFill>
                <a:latin typeface="Arial"/>
                <a:ea typeface="Arial"/>
                <a:cs typeface="Arial"/>
                <a:sym typeface="Arial"/>
              </a:rPr>
              <a:t>data analytics</a:t>
            </a:r>
            <a:r>
              <a:rPr lang="en" sz="1200">
                <a:solidFill>
                  <a:srgbClr val="212121"/>
                </a:solidFill>
                <a:latin typeface="Arial"/>
                <a:ea typeface="Arial"/>
                <a:cs typeface="Arial"/>
                <a:sym typeface="Arial"/>
              </a:rPr>
              <a:t> services </a:t>
            </a:r>
            <a:r>
              <a:rPr lang="en" sz="1200" b="1">
                <a:solidFill>
                  <a:srgbClr val="212121"/>
                </a:solidFill>
                <a:latin typeface="Arial"/>
                <a:ea typeface="Arial"/>
                <a:cs typeface="Arial"/>
                <a:sym typeface="Arial"/>
              </a:rPr>
              <a:t>tailored to fit business needs</a:t>
            </a:r>
            <a:endParaRPr sz="1200" b="1">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Ji4D was formed by an </a:t>
            </a:r>
            <a:r>
              <a:rPr lang="en" sz="1200" b="1">
                <a:solidFill>
                  <a:srgbClr val="212121"/>
                </a:solidFill>
                <a:latin typeface="Arial"/>
                <a:ea typeface="Arial"/>
                <a:cs typeface="Arial"/>
                <a:sym typeface="Arial"/>
              </a:rPr>
              <a:t>MBA </a:t>
            </a:r>
            <a:r>
              <a:rPr lang="en" sz="1200">
                <a:solidFill>
                  <a:srgbClr val="212121"/>
                </a:solidFill>
                <a:latin typeface="Arial"/>
                <a:ea typeface="Arial"/>
                <a:cs typeface="Arial"/>
                <a:sym typeface="Arial"/>
              </a:rPr>
              <a:t>&amp; </a:t>
            </a:r>
            <a:r>
              <a:rPr lang="en" sz="1200" b="1">
                <a:solidFill>
                  <a:srgbClr val="212121"/>
                </a:solidFill>
                <a:latin typeface="Arial"/>
                <a:ea typeface="Arial"/>
                <a:cs typeface="Arial"/>
                <a:sym typeface="Arial"/>
              </a:rPr>
              <a:t>MIS </a:t>
            </a:r>
            <a:r>
              <a:rPr lang="en" sz="1200">
                <a:solidFill>
                  <a:srgbClr val="212121"/>
                </a:solidFill>
                <a:latin typeface="Arial"/>
                <a:ea typeface="Arial"/>
                <a:cs typeface="Arial"/>
                <a:sym typeface="Arial"/>
              </a:rPr>
              <a:t>grad student, an </a:t>
            </a:r>
            <a:r>
              <a:rPr lang="en" sz="1200" b="1">
                <a:solidFill>
                  <a:srgbClr val="212121"/>
                </a:solidFill>
                <a:latin typeface="Arial"/>
                <a:ea typeface="Arial"/>
                <a:cs typeface="Arial"/>
                <a:sym typeface="Arial"/>
              </a:rPr>
              <a:t>attorney</a:t>
            </a:r>
            <a:r>
              <a:rPr lang="en" sz="1200">
                <a:solidFill>
                  <a:srgbClr val="212121"/>
                </a:solidFill>
                <a:latin typeface="Arial"/>
                <a:ea typeface="Arial"/>
                <a:cs typeface="Arial"/>
                <a:sym typeface="Arial"/>
              </a:rPr>
              <a:t>, and </a:t>
            </a:r>
            <a:r>
              <a:rPr lang="en" sz="1200" b="1">
                <a:solidFill>
                  <a:srgbClr val="212121"/>
                </a:solidFill>
                <a:latin typeface="Arial"/>
                <a:ea typeface="Arial"/>
                <a:cs typeface="Arial"/>
                <a:sym typeface="Arial"/>
              </a:rPr>
              <a:t>Blackboard Inc. veterans</a:t>
            </a:r>
            <a:r>
              <a:rPr lang="en" sz="1200">
                <a:solidFill>
                  <a:srgbClr val="212121"/>
                </a:solidFill>
                <a:latin typeface="Arial"/>
                <a:ea typeface="Arial"/>
                <a:cs typeface="Arial"/>
                <a:sym typeface="Arial"/>
              </a:rPr>
              <a:t> with over </a:t>
            </a:r>
            <a:r>
              <a:rPr lang="en" sz="1200" b="1">
                <a:solidFill>
                  <a:srgbClr val="212121"/>
                </a:solidFill>
                <a:latin typeface="Arial"/>
                <a:ea typeface="Arial"/>
                <a:cs typeface="Arial"/>
                <a:sym typeface="Arial"/>
              </a:rPr>
              <a:t>40 years</a:t>
            </a:r>
            <a:r>
              <a:rPr lang="en" sz="1200">
                <a:solidFill>
                  <a:srgbClr val="212121"/>
                </a:solidFill>
                <a:latin typeface="Arial"/>
                <a:ea typeface="Arial"/>
                <a:cs typeface="Arial"/>
                <a:sym typeface="Arial"/>
              </a:rPr>
              <a:t> of combined experience with companies including </a:t>
            </a:r>
            <a:r>
              <a:rPr lang="en" sz="1200" b="1">
                <a:solidFill>
                  <a:srgbClr val="212121"/>
                </a:solidFill>
                <a:latin typeface="Arial"/>
                <a:ea typeface="Arial"/>
                <a:cs typeface="Arial"/>
                <a:sym typeface="Arial"/>
              </a:rPr>
              <a:t>JP Morgan, Goldman Sachs, </a:t>
            </a:r>
            <a:r>
              <a:rPr lang="en" sz="1200">
                <a:solidFill>
                  <a:srgbClr val="212121"/>
                </a:solidFill>
                <a:latin typeface="Arial"/>
                <a:ea typeface="Arial"/>
                <a:cs typeface="Arial"/>
                <a:sym typeface="Arial"/>
              </a:rPr>
              <a:t>and </a:t>
            </a:r>
            <a:r>
              <a:rPr lang="en" sz="1200" b="1">
                <a:solidFill>
                  <a:srgbClr val="212121"/>
                </a:solidFill>
                <a:latin typeface="Arial"/>
                <a:ea typeface="Arial"/>
                <a:cs typeface="Arial"/>
                <a:sym typeface="Arial"/>
              </a:rPr>
              <a:t>Blackboard, Inc.</a:t>
            </a:r>
            <a:endParaRPr sz="1200" b="1">
              <a:solidFill>
                <a:srgbClr val="212121"/>
              </a:solidFill>
              <a:latin typeface="Arial"/>
              <a:ea typeface="Arial"/>
              <a:cs typeface="Arial"/>
              <a:sym typeface="Arial"/>
            </a:endParaRPr>
          </a:p>
        </p:txBody>
      </p:sp>
      <p:pic>
        <p:nvPicPr>
          <p:cNvPr id="197" name="Google Shape;197;p30" descr="Please visit us at https://www.facebook.com/bizmarkpartners/ to learn more!" title="BizMark Portfolio Preview (Radio Pet Vet; Dr. Randy Aronson)">
            <a:hlinkClick r:id="rId3"/>
          </p:cNvPr>
          <p:cNvPicPr preferRelativeResize="0"/>
          <p:nvPr/>
        </p:nvPicPr>
        <p:blipFill>
          <a:blip r:embed="rId4">
            <a:alphaModFix/>
          </a:blip>
          <a:stretch>
            <a:fillRect/>
          </a:stretch>
        </p:blipFill>
        <p:spPr>
          <a:xfrm>
            <a:off x="3600100" y="1461725"/>
            <a:ext cx="4502633" cy="3376975"/>
          </a:xfrm>
          <a:prstGeom prst="rect">
            <a:avLst/>
          </a:prstGeom>
          <a:noFill/>
          <a:ln>
            <a:noFill/>
          </a:ln>
        </p:spPr>
      </p:pic>
      <p:sp>
        <p:nvSpPr>
          <p:cNvPr id="198" name="Google Shape;198;p30"/>
          <p:cNvSpPr/>
          <p:nvPr/>
        </p:nvSpPr>
        <p:spPr>
          <a:xfrm rot="-2548508">
            <a:off x="7109775" y="1473151"/>
            <a:ext cx="1434981" cy="546139"/>
          </a:xfrm>
          <a:prstGeom prst="leftArrow">
            <a:avLst>
              <a:gd name="adj1" fmla="val 50000"/>
              <a:gd name="adj2" fmla="val 50000"/>
            </a:avLst>
          </a:prstGeom>
          <a:solidFill>
            <a:srgbClr val="00FF00"/>
          </a:solidFill>
          <a:ln w="9525" cap="flat" cmpd="sng">
            <a:solidFill>
              <a:schemeClr val="dk2"/>
            </a:solidFill>
            <a:prstDash val="solid"/>
            <a:round/>
            <a:headEnd type="none" w="sm" len="sm"/>
            <a:tailEnd type="none" w="sm" len="sm"/>
          </a:ln>
          <a:effectLst>
            <a:outerShdw blurRad="414338" dist="390525" dir="5400000" algn="bl" rotWithShape="0">
              <a:srgbClr val="000000">
                <a:alpha val="7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a:t>CLICK PLAY</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ctrTitle"/>
          </p:nvPr>
        </p:nvSpPr>
        <p:spPr>
          <a:xfrm>
            <a:off x="510450" y="1257300"/>
            <a:ext cx="8467200"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4800"/>
              <a:buFont typeface="Proxima Nova"/>
              <a:buNone/>
            </a:pPr>
            <a:r>
              <a:rPr lang="en" sz="3600"/>
              <a:t>Solplicity (acquired by Cydcor, Inc.)</a:t>
            </a:r>
            <a:endParaRPr sz="3600"/>
          </a:p>
        </p:txBody>
      </p:sp>
      <p:sp>
        <p:nvSpPr>
          <p:cNvPr id="204" name="Google Shape;204;p31"/>
          <p:cNvSpPr txBox="1">
            <a:spLocks noGrp="1"/>
          </p:cNvSpPr>
          <p:nvPr>
            <p:ph type="subTitle" idx="1"/>
          </p:nvPr>
        </p:nvSpPr>
        <p:spPr>
          <a:xfrm>
            <a:off x="510450" y="3182312"/>
            <a:ext cx="8123100" cy="63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2400"/>
              <a:buFont typeface="Proxima Nova"/>
              <a:buNone/>
            </a:pPr>
            <a:r>
              <a:rPr lang="en"/>
              <a:t>Professional Experience #4</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456200" y="1257300"/>
            <a:ext cx="8763900"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4800"/>
              <a:buFont typeface="Proxima Nova"/>
              <a:buNone/>
            </a:pPr>
            <a:r>
              <a:rPr lang="en" sz="3600"/>
              <a:t>Web Design &amp; Online Marketing</a:t>
            </a:r>
            <a:endParaRPr sz="3600"/>
          </a:p>
        </p:txBody>
      </p:sp>
      <p:sp>
        <p:nvSpPr>
          <p:cNvPr id="66" name="Google Shape;66;p14"/>
          <p:cNvSpPr txBox="1">
            <a:spLocks noGrp="1"/>
          </p:cNvSpPr>
          <p:nvPr>
            <p:ph type="subTitle" idx="1"/>
          </p:nvPr>
        </p:nvSpPr>
        <p:spPr>
          <a:xfrm>
            <a:off x="510450" y="3182300"/>
            <a:ext cx="8265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2400"/>
              <a:buFont typeface="Proxima Nova"/>
              <a:buNone/>
            </a:pPr>
            <a:r>
              <a:rPr lang="en"/>
              <a:t>Summary of Professional Experience</a:t>
            </a:r>
            <a:endParaRPr/>
          </a:p>
          <a:p>
            <a:pPr marL="0" marR="0" lvl="0" indent="0" algn="l" rtl="0">
              <a:lnSpc>
                <a:spcPct val="100000"/>
              </a:lnSpc>
              <a:spcBef>
                <a:spcPts val="0"/>
              </a:spcBef>
              <a:spcAft>
                <a:spcPts val="0"/>
              </a:spcAft>
              <a:buClr>
                <a:schemeClr val="lt1"/>
              </a:buClr>
              <a:buSzPts val="2400"/>
              <a:buFont typeface="Proxima Nova"/>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312175" y="445025"/>
            <a:ext cx="86955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Proxima Nova"/>
              <a:buNone/>
            </a:pPr>
            <a:r>
              <a:rPr lang="en" sz="2800" b="0" i="0" u="none" strike="noStrike" cap="none">
                <a:solidFill>
                  <a:schemeClr val="dk1"/>
                </a:solidFill>
                <a:latin typeface="Proxima Nova"/>
                <a:ea typeface="Proxima Nova"/>
                <a:cs typeface="Proxima Nova"/>
                <a:sym typeface="Proxima Nova"/>
              </a:rPr>
              <a:t>Andras hits promotion numbers in his first </a:t>
            </a:r>
            <a:r>
              <a:rPr lang="en"/>
              <a:t>8 weeks</a:t>
            </a:r>
            <a:r>
              <a:rPr lang="en" sz="2800" b="0" i="0" u="none" strike="noStrike" cap="none">
                <a:solidFill>
                  <a:schemeClr val="dk1"/>
                </a:solidFill>
                <a:latin typeface="Proxima Nova"/>
                <a:ea typeface="Proxima Nova"/>
                <a:cs typeface="Proxima Nova"/>
                <a:sym typeface="Proxima Nova"/>
              </a:rPr>
              <a:t>!</a:t>
            </a:r>
            <a:endParaRPr/>
          </a:p>
        </p:txBody>
      </p:sp>
      <p:sp>
        <p:nvSpPr>
          <p:cNvPr id="210" name="Google Shape;210;p32"/>
          <p:cNvSpPr txBox="1">
            <a:spLocks noGrp="1"/>
          </p:cNvSpPr>
          <p:nvPr>
            <p:ph type="body" idx="1"/>
          </p:nvPr>
        </p:nvSpPr>
        <p:spPr>
          <a:xfrm>
            <a:off x="311700" y="1152475"/>
            <a:ext cx="2655600" cy="3858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With </a:t>
            </a:r>
            <a:r>
              <a:rPr lang="en" sz="1200" b="1">
                <a:latin typeface="Arial"/>
                <a:ea typeface="Arial"/>
                <a:cs typeface="Arial"/>
                <a:sym typeface="Arial"/>
              </a:rPr>
              <a:t>my knocking door-to-door on 100 homes per day</a:t>
            </a:r>
            <a:r>
              <a:rPr lang="en" sz="1200">
                <a:latin typeface="Arial"/>
                <a:ea typeface="Arial"/>
                <a:cs typeface="Arial"/>
                <a:sym typeface="Arial"/>
              </a:rPr>
              <a:t> and </a:t>
            </a:r>
            <a:r>
              <a:rPr lang="en" sz="1200" b="1">
                <a:latin typeface="Arial"/>
                <a:ea typeface="Arial"/>
                <a:cs typeface="Arial"/>
                <a:sym typeface="Arial"/>
              </a:rPr>
              <a:t>setting meetings with home-owning decision makers</a:t>
            </a:r>
            <a:r>
              <a:rPr lang="en" sz="1200">
                <a:latin typeface="Arial"/>
                <a:ea typeface="Arial"/>
                <a:cs typeface="Arial"/>
                <a:sym typeface="Arial"/>
              </a:rPr>
              <a:t>, and with Solplicity’s impressive </a:t>
            </a:r>
            <a:r>
              <a:rPr lang="en" sz="1200" b="1">
                <a:latin typeface="Arial"/>
                <a:ea typeface="Arial"/>
                <a:cs typeface="Arial"/>
                <a:sym typeface="Arial"/>
              </a:rPr>
              <a:t>training and leadership program</a:t>
            </a:r>
            <a:r>
              <a:rPr lang="en" sz="1200">
                <a:latin typeface="Arial"/>
                <a:ea typeface="Arial"/>
                <a:cs typeface="Arial"/>
                <a:sym typeface="Arial"/>
              </a:rPr>
              <a:t>, I was able to consistently close </a:t>
            </a:r>
            <a:r>
              <a:rPr lang="en" sz="1200" b="1">
                <a:latin typeface="Arial"/>
                <a:ea typeface="Arial"/>
                <a:cs typeface="Arial"/>
                <a:sym typeface="Arial"/>
              </a:rPr>
              <a:t>8-week long value positions </a:t>
            </a:r>
            <a:endParaRPr sz="1200" b="1">
              <a:latin typeface="Arial"/>
              <a:ea typeface="Arial"/>
              <a:cs typeface="Arial"/>
              <a:sym typeface="Arial"/>
            </a:endParaRPr>
          </a:p>
          <a:p>
            <a:pPr marL="0" marR="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a:t>
            </a:r>
            <a:r>
              <a:rPr lang="en" sz="1200">
                <a:latin typeface="Arial"/>
                <a:ea typeface="Arial"/>
                <a:cs typeface="Arial"/>
                <a:sym typeface="Arial"/>
              </a:rPr>
              <a:t>Generated </a:t>
            </a:r>
            <a:r>
              <a:rPr lang="en" sz="1200" b="1">
                <a:latin typeface="Arial"/>
                <a:ea typeface="Arial"/>
                <a:cs typeface="Arial"/>
                <a:sym typeface="Arial"/>
              </a:rPr>
              <a:t>$200,000</a:t>
            </a:r>
            <a:r>
              <a:rPr lang="en" sz="1200">
                <a:latin typeface="Arial"/>
                <a:ea typeface="Arial"/>
                <a:cs typeface="Arial"/>
                <a:sym typeface="Arial"/>
              </a:rPr>
              <a:t> in total revenue (Q3 2016) and </a:t>
            </a:r>
            <a:r>
              <a:rPr lang="en" sz="1200" b="1">
                <a:latin typeface="Arial"/>
                <a:ea typeface="Arial"/>
                <a:cs typeface="Arial"/>
                <a:sym typeface="Arial"/>
              </a:rPr>
              <a:t>$250,000</a:t>
            </a:r>
            <a:r>
              <a:rPr lang="en" sz="1200">
                <a:latin typeface="Arial"/>
                <a:ea typeface="Arial"/>
                <a:cs typeface="Arial"/>
                <a:sym typeface="Arial"/>
              </a:rPr>
              <a:t> in total revenue (Q4 2016)</a:t>
            </a:r>
            <a:endParaRPr sz="1200">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a:t>
            </a:r>
            <a:r>
              <a:rPr lang="en" sz="1200" b="1">
                <a:solidFill>
                  <a:srgbClr val="212121"/>
                </a:solidFill>
                <a:latin typeface="Arial"/>
                <a:ea typeface="Arial"/>
                <a:cs typeface="Arial"/>
                <a:sym typeface="Arial"/>
              </a:rPr>
              <a:t>2x Top Seller </a:t>
            </a:r>
            <a:r>
              <a:rPr lang="en" sz="1200">
                <a:solidFill>
                  <a:srgbClr val="212121"/>
                </a:solidFill>
                <a:latin typeface="Arial"/>
                <a:ea typeface="Arial"/>
                <a:cs typeface="Arial"/>
                <a:sym typeface="Arial"/>
              </a:rPr>
              <a:t>out of 30 co-workers</a:t>
            </a:r>
            <a:endParaRPr sz="1200">
              <a:latin typeface="Arial"/>
              <a:ea typeface="Arial"/>
              <a:cs typeface="Arial"/>
              <a:sym typeface="Arial"/>
            </a:endParaRPr>
          </a:p>
          <a:p>
            <a:pPr marL="0" marR="0" lvl="0" indent="0" algn="l" rtl="0">
              <a:lnSpc>
                <a:spcPct val="150000"/>
              </a:lnSpc>
              <a:spcBef>
                <a:spcPts val="0"/>
              </a:spcBef>
              <a:spcAft>
                <a:spcPts val="0"/>
              </a:spcAft>
              <a:buClr>
                <a:schemeClr val="accent3"/>
              </a:buClr>
              <a:buSzPts val="1800"/>
              <a:buFont typeface="Proxima Nova"/>
              <a:buNone/>
            </a:pPr>
            <a:endParaRPr sz="1200">
              <a:latin typeface="Arial"/>
              <a:ea typeface="Arial"/>
              <a:cs typeface="Arial"/>
              <a:sym typeface="Arial"/>
            </a:endParaRPr>
          </a:p>
        </p:txBody>
      </p:sp>
      <p:pic>
        <p:nvPicPr>
          <p:cNvPr id="211" name="Google Shape;211;p32" descr="IMG_2539.jpg"/>
          <p:cNvPicPr preferRelativeResize="0"/>
          <p:nvPr/>
        </p:nvPicPr>
        <p:blipFill rotWithShape="1">
          <a:blip r:embed="rId3">
            <a:alphaModFix/>
          </a:blip>
          <a:srcRect/>
          <a:stretch/>
        </p:blipFill>
        <p:spPr>
          <a:xfrm>
            <a:off x="3737875" y="1411700"/>
            <a:ext cx="4739300" cy="2665875"/>
          </a:xfrm>
          <a:prstGeom prst="rect">
            <a:avLst/>
          </a:prstGeom>
          <a:noFill/>
          <a:ln>
            <a:noFill/>
          </a:ln>
        </p:spPr>
      </p:pic>
      <p:pic>
        <p:nvPicPr>
          <p:cNvPr id="212" name="Google Shape;212;p32"/>
          <p:cNvPicPr preferRelativeResize="0"/>
          <p:nvPr/>
        </p:nvPicPr>
        <p:blipFill rotWithShape="1">
          <a:blip r:embed="rId4">
            <a:alphaModFix/>
          </a:blip>
          <a:srcRect l="12464" t="21515" r="12986" b="20677"/>
          <a:stretch/>
        </p:blipFill>
        <p:spPr>
          <a:xfrm>
            <a:off x="3424500" y="2944475"/>
            <a:ext cx="3285549" cy="2038213"/>
          </a:xfrm>
          <a:prstGeom prst="rect">
            <a:avLst/>
          </a:prstGeom>
          <a:noFill/>
          <a:ln>
            <a:noFill/>
          </a:ln>
        </p:spPr>
      </p:pic>
      <p:pic>
        <p:nvPicPr>
          <p:cNvPr id="213" name="Google Shape;213;p32" descr="IMG_2540.jpg"/>
          <p:cNvPicPr preferRelativeResize="0"/>
          <p:nvPr/>
        </p:nvPicPr>
        <p:blipFill rotWithShape="1">
          <a:blip r:embed="rId5">
            <a:alphaModFix/>
          </a:blip>
          <a:srcRect/>
          <a:stretch/>
        </p:blipFill>
        <p:spPr>
          <a:xfrm>
            <a:off x="6195950" y="3443225"/>
            <a:ext cx="2736774" cy="1539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311700" y="436450"/>
            <a:ext cx="89433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Proxima Nova"/>
              <a:buNone/>
            </a:pPr>
            <a:r>
              <a:rPr lang="en"/>
              <a:t>Top Performer: “Andras is t</a:t>
            </a:r>
            <a:r>
              <a:rPr lang="en" sz="2800" b="0" i="0" u="none" strike="noStrike" cap="none">
                <a:solidFill>
                  <a:schemeClr val="dk1"/>
                </a:solidFill>
                <a:latin typeface="Proxima Nova"/>
                <a:ea typeface="Proxima Nova"/>
                <a:cs typeface="Proxima Nova"/>
                <a:sym typeface="Proxima Nova"/>
              </a:rPr>
              <a:t>his week’s </a:t>
            </a:r>
            <a:r>
              <a:rPr lang="en" i="1"/>
              <a:t>High Roller</a:t>
            </a:r>
            <a:r>
              <a:rPr lang="en" sz="2800" b="0" i="0" u="none" strike="noStrike" cap="none">
                <a:solidFill>
                  <a:schemeClr val="dk1"/>
                </a:solidFill>
                <a:latin typeface="Proxima Nova"/>
                <a:ea typeface="Proxima Nova"/>
                <a:cs typeface="Proxima Nova"/>
                <a:sym typeface="Proxima Nova"/>
              </a:rPr>
              <a:t>!</a:t>
            </a:r>
            <a:r>
              <a:rPr lang="en"/>
              <a:t>”</a:t>
            </a:r>
            <a:endParaRPr/>
          </a:p>
        </p:txBody>
      </p:sp>
      <p:sp>
        <p:nvSpPr>
          <p:cNvPr id="219" name="Google Shape;219;p33"/>
          <p:cNvSpPr txBox="1">
            <a:spLocks noGrp="1"/>
          </p:cNvSpPr>
          <p:nvPr>
            <p:ph type="body" idx="1"/>
          </p:nvPr>
        </p:nvSpPr>
        <p:spPr>
          <a:xfrm>
            <a:off x="449850" y="1147975"/>
            <a:ext cx="86670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600"/>
              </a:spcBef>
              <a:spcAft>
                <a:spcPts val="0"/>
              </a:spcAft>
              <a:buClr>
                <a:schemeClr val="accent3"/>
              </a:buClr>
              <a:buSzPts val="1400"/>
              <a:buFont typeface="Proxima Nova"/>
              <a:buNone/>
            </a:pPr>
            <a:endParaRPr sz="1400" b="0" i="0" u="none" strike="noStrike" cap="none">
              <a:solidFill>
                <a:schemeClr val="accent3"/>
              </a:solidFill>
              <a:latin typeface="Proxima Nova"/>
              <a:ea typeface="Proxima Nova"/>
              <a:cs typeface="Proxima Nova"/>
              <a:sym typeface="Proxima Nova"/>
            </a:endParaRPr>
          </a:p>
          <a:p>
            <a:pPr marL="0" marR="0" lvl="0" indent="0" algn="l" rtl="0">
              <a:lnSpc>
                <a:spcPct val="115000"/>
              </a:lnSpc>
              <a:spcBef>
                <a:spcPts val="1600"/>
              </a:spcBef>
              <a:spcAft>
                <a:spcPts val="0"/>
              </a:spcAft>
              <a:buClr>
                <a:schemeClr val="accent3"/>
              </a:buClr>
              <a:buSzPts val="1400"/>
              <a:buFont typeface="Proxima Nova"/>
              <a:buNone/>
            </a:pPr>
            <a:endParaRPr sz="1400" b="0" i="0" u="none" strike="noStrike" cap="none">
              <a:solidFill>
                <a:schemeClr val="accent3"/>
              </a:solidFill>
              <a:latin typeface="Proxima Nova"/>
              <a:ea typeface="Proxima Nova"/>
              <a:cs typeface="Proxima Nova"/>
              <a:sym typeface="Proxima Nova"/>
            </a:endParaRPr>
          </a:p>
        </p:txBody>
      </p:sp>
      <p:grpSp>
        <p:nvGrpSpPr>
          <p:cNvPr id="220" name="Google Shape;220;p33"/>
          <p:cNvGrpSpPr/>
          <p:nvPr/>
        </p:nvGrpSpPr>
        <p:grpSpPr>
          <a:xfrm>
            <a:off x="449710" y="1441196"/>
            <a:ext cx="8244583" cy="3057004"/>
            <a:chOff x="400774" y="1993249"/>
            <a:chExt cx="8667560" cy="2976925"/>
          </a:xfrm>
        </p:grpSpPr>
        <p:pic>
          <p:nvPicPr>
            <p:cNvPr id="221" name="Google Shape;221;p33" descr="File_000.png"/>
            <p:cNvPicPr preferRelativeResize="0"/>
            <p:nvPr/>
          </p:nvPicPr>
          <p:blipFill rotWithShape="1">
            <a:blip r:embed="rId3">
              <a:alphaModFix/>
            </a:blip>
            <a:srcRect t="10937" r="20197" b="13316"/>
            <a:stretch/>
          </p:blipFill>
          <p:spPr>
            <a:xfrm>
              <a:off x="400774" y="1993249"/>
              <a:ext cx="4181923" cy="2976925"/>
            </a:xfrm>
            <a:prstGeom prst="rect">
              <a:avLst/>
            </a:prstGeom>
            <a:noFill/>
            <a:ln w="9525" cap="flat" cmpd="sng">
              <a:solidFill>
                <a:srgbClr val="000000"/>
              </a:solidFill>
              <a:prstDash val="solid"/>
              <a:round/>
              <a:headEnd type="none" w="sm" len="sm"/>
              <a:tailEnd type="none" w="sm" len="sm"/>
            </a:ln>
          </p:spPr>
        </p:pic>
        <p:pic>
          <p:nvPicPr>
            <p:cNvPr id="222" name="Google Shape;222;p33" descr="File_000.png"/>
            <p:cNvPicPr preferRelativeResize="0"/>
            <p:nvPr/>
          </p:nvPicPr>
          <p:blipFill rotWithShape="1">
            <a:blip r:embed="rId3">
              <a:alphaModFix/>
            </a:blip>
            <a:srcRect l="4242" t="74646" r="26321" b="7012"/>
            <a:stretch/>
          </p:blipFill>
          <p:spPr>
            <a:xfrm>
              <a:off x="4184407" y="3026597"/>
              <a:ext cx="4883927" cy="967503"/>
            </a:xfrm>
            <a:prstGeom prst="rect">
              <a:avLst/>
            </a:prstGeom>
            <a:noFill/>
            <a:ln>
              <a:noFill/>
            </a:ln>
          </p:spPr>
        </p:pic>
      </p:grpSp>
      <p:sp>
        <p:nvSpPr>
          <p:cNvPr id="223" name="Google Shape;223;p33"/>
          <p:cNvSpPr/>
          <p:nvPr/>
        </p:nvSpPr>
        <p:spPr>
          <a:xfrm>
            <a:off x="297175" y="3673800"/>
            <a:ext cx="3226200" cy="824400"/>
          </a:xfrm>
          <a:prstGeom prst="ellipse">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24" name="Google Shape;224;p33"/>
          <p:cNvCxnSpPr>
            <a:stCxn id="223" idx="6"/>
          </p:cNvCxnSpPr>
          <p:nvPr/>
        </p:nvCxnSpPr>
        <p:spPr>
          <a:xfrm rot="10800000" flipH="1">
            <a:off x="3523375" y="3565500"/>
            <a:ext cx="1061400" cy="520500"/>
          </a:xfrm>
          <a:prstGeom prst="straightConnector1">
            <a:avLst/>
          </a:prstGeom>
          <a:noFill/>
          <a:ln w="38100" cap="flat" cmpd="sng">
            <a:solidFill>
              <a:srgbClr val="00FF00"/>
            </a:solidFill>
            <a:prstDash val="solid"/>
            <a:round/>
            <a:headEnd type="none" w="sm" len="sm"/>
            <a:tailEnd type="triangle" w="lg" len="lg"/>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11700" y="0"/>
            <a:ext cx="8832300" cy="101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Proxima Nova"/>
              <a:buNone/>
            </a:pPr>
            <a:r>
              <a:rPr lang="en" sz="2400"/>
              <a:t>“Share your knowledge. It is a way to achieve immortality.” </a:t>
            </a:r>
            <a:endParaRPr sz="2400"/>
          </a:p>
          <a:p>
            <a:pPr marL="0" lvl="0" indent="457200" algn="r" rtl="0">
              <a:spcBef>
                <a:spcPts val="0"/>
              </a:spcBef>
              <a:spcAft>
                <a:spcPts val="0"/>
              </a:spcAft>
              <a:buClr>
                <a:schemeClr val="dk1"/>
              </a:buClr>
              <a:buSzPts val="2800"/>
              <a:buFont typeface="Proxima Nova"/>
              <a:buNone/>
            </a:pPr>
            <a:r>
              <a:rPr lang="en" sz="2400"/>
              <a:t>― Dalai Lama XIV</a:t>
            </a:r>
            <a:endParaRPr sz="2400"/>
          </a:p>
        </p:txBody>
      </p:sp>
      <p:sp>
        <p:nvSpPr>
          <p:cNvPr id="230" name="Google Shape;230;p34"/>
          <p:cNvSpPr txBox="1">
            <a:spLocks noGrp="1"/>
          </p:cNvSpPr>
          <p:nvPr>
            <p:ph type="body" idx="1"/>
          </p:nvPr>
        </p:nvSpPr>
        <p:spPr>
          <a:xfrm>
            <a:off x="5636475" y="1152475"/>
            <a:ext cx="2918700" cy="368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a:t>
            </a:r>
            <a:r>
              <a:rPr lang="en" sz="1200">
                <a:latin typeface="Arial"/>
                <a:ea typeface="Arial"/>
                <a:cs typeface="Arial"/>
                <a:sym typeface="Arial"/>
              </a:rPr>
              <a:t>Trained my first team member, Jennifer “Jen” Kachala, and </a:t>
            </a:r>
            <a:r>
              <a:rPr lang="en" sz="1200" b="1">
                <a:latin typeface="Arial"/>
                <a:ea typeface="Arial"/>
                <a:cs typeface="Arial"/>
                <a:sym typeface="Arial"/>
              </a:rPr>
              <a:t>taught her</a:t>
            </a:r>
            <a:r>
              <a:rPr lang="en" sz="1200">
                <a:latin typeface="Arial"/>
                <a:ea typeface="Arial"/>
                <a:cs typeface="Arial"/>
                <a:sym typeface="Arial"/>
              </a:rPr>
              <a:t> close </a:t>
            </a:r>
            <a:r>
              <a:rPr lang="en" sz="1200" b="1">
                <a:latin typeface="Arial"/>
                <a:ea typeface="Arial"/>
                <a:cs typeface="Arial"/>
                <a:sym typeface="Arial"/>
              </a:rPr>
              <a:t>three solar accounts</a:t>
            </a:r>
            <a:r>
              <a:rPr lang="en" sz="1200">
                <a:latin typeface="Arial"/>
                <a:ea typeface="Arial"/>
                <a:cs typeface="Arial"/>
                <a:sym typeface="Arial"/>
              </a:rPr>
              <a:t> in her </a:t>
            </a:r>
            <a:r>
              <a:rPr lang="en" sz="1200" b="1">
                <a:latin typeface="Arial"/>
                <a:ea typeface="Arial"/>
                <a:cs typeface="Arial"/>
                <a:sym typeface="Arial"/>
              </a:rPr>
              <a:t>first five weeks</a:t>
            </a:r>
            <a:endParaRPr sz="1200" b="1">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latin typeface="Arial"/>
                <a:ea typeface="Arial"/>
                <a:cs typeface="Arial"/>
                <a:sym typeface="Arial"/>
              </a:rPr>
              <a:t>☆ Jen was then </a:t>
            </a:r>
            <a:r>
              <a:rPr lang="en" sz="1200" b="1">
                <a:latin typeface="Arial"/>
                <a:ea typeface="Arial"/>
                <a:cs typeface="Arial"/>
                <a:sym typeface="Arial"/>
              </a:rPr>
              <a:t>promoted </a:t>
            </a:r>
            <a:r>
              <a:rPr lang="en" sz="1200">
                <a:latin typeface="Arial"/>
                <a:ea typeface="Arial"/>
                <a:cs typeface="Arial"/>
                <a:sym typeface="Arial"/>
              </a:rPr>
              <a:t>to “Closer” in her</a:t>
            </a:r>
            <a:r>
              <a:rPr lang="en" sz="1200" b="1">
                <a:latin typeface="Arial"/>
                <a:ea typeface="Arial"/>
                <a:cs typeface="Arial"/>
                <a:sym typeface="Arial"/>
              </a:rPr>
              <a:t> first 6 weeks</a:t>
            </a:r>
            <a:endParaRPr sz="1200" b="1">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a:t>
            </a:r>
            <a:r>
              <a:rPr lang="en" sz="1200" b="1">
                <a:latin typeface="Arial"/>
                <a:ea typeface="Arial"/>
                <a:cs typeface="Arial"/>
                <a:sym typeface="Arial"/>
              </a:rPr>
              <a:t>Secured and, twice, surpassed sales quotas</a:t>
            </a:r>
            <a:r>
              <a:rPr lang="en" sz="1200">
                <a:latin typeface="Arial"/>
                <a:ea typeface="Arial"/>
                <a:cs typeface="Arial"/>
                <a:sym typeface="Arial"/>
              </a:rPr>
              <a:t>, all while </a:t>
            </a:r>
            <a:r>
              <a:rPr lang="en" sz="1200" b="1">
                <a:latin typeface="Arial"/>
                <a:ea typeface="Arial"/>
                <a:cs typeface="Arial"/>
                <a:sym typeface="Arial"/>
              </a:rPr>
              <a:t>teaching “new hires”</a:t>
            </a:r>
            <a:r>
              <a:rPr lang="en" sz="1200">
                <a:latin typeface="Arial"/>
                <a:ea typeface="Arial"/>
                <a:cs typeface="Arial"/>
                <a:sym typeface="Arial"/>
              </a:rPr>
              <a:t> how to </a:t>
            </a:r>
            <a:r>
              <a:rPr lang="en" sz="1200" b="1">
                <a:latin typeface="Arial"/>
                <a:ea typeface="Arial"/>
                <a:cs typeface="Arial"/>
                <a:sym typeface="Arial"/>
              </a:rPr>
              <a:t>build their own strategic pipelines</a:t>
            </a:r>
            <a:r>
              <a:rPr lang="en" sz="1200">
                <a:latin typeface="Arial"/>
                <a:ea typeface="Arial"/>
                <a:cs typeface="Arial"/>
                <a:sym typeface="Arial"/>
              </a:rPr>
              <a:t> and how to best utilize our </a:t>
            </a:r>
            <a:r>
              <a:rPr lang="en" sz="1200" b="1">
                <a:latin typeface="Arial"/>
                <a:ea typeface="Arial"/>
                <a:cs typeface="Arial"/>
                <a:sym typeface="Arial"/>
              </a:rPr>
              <a:t>ZOHO </a:t>
            </a:r>
            <a:r>
              <a:rPr lang="en" sz="1200">
                <a:latin typeface="Arial"/>
                <a:ea typeface="Arial"/>
                <a:cs typeface="Arial"/>
                <a:sym typeface="Arial"/>
              </a:rPr>
              <a:t>customer relationship manager (CRM) </a:t>
            </a:r>
            <a:r>
              <a:rPr lang="en" sz="1200" b="1">
                <a:latin typeface="Arial"/>
                <a:ea typeface="Arial"/>
                <a:cs typeface="Arial"/>
                <a:sym typeface="Arial"/>
              </a:rPr>
              <a:t>software </a:t>
            </a:r>
            <a:r>
              <a:rPr lang="en" sz="1200">
                <a:latin typeface="Arial"/>
                <a:ea typeface="Arial"/>
                <a:cs typeface="Arial"/>
                <a:sym typeface="Arial"/>
              </a:rPr>
              <a:t>on iPad</a:t>
            </a:r>
            <a:endParaRPr sz="1200">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200">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200">
              <a:latin typeface="Arial"/>
              <a:ea typeface="Arial"/>
              <a:cs typeface="Arial"/>
              <a:sym typeface="Arial"/>
            </a:endParaRPr>
          </a:p>
        </p:txBody>
      </p:sp>
      <p:pic>
        <p:nvPicPr>
          <p:cNvPr id="231" name="Google Shape;231;p34" descr="congrats on promoting your new recruit.jpeg"/>
          <p:cNvPicPr preferRelativeResize="0"/>
          <p:nvPr/>
        </p:nvPicPr>
        <p:blipFill rotWithShape="1">
          <a:blip r:embed="rId3">
            <a:alphaModFix/>
          </a:blip>
          <a:srcRect/>
          <a:stretch/>
        </p:blipFill>
        <p:spPr>
          <a:xfrm>
            <a:off x="415625" y="1152475"/>
            <a:ext cx="4831150" cy="36084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Proxima Nova"/>
              <a:buNone/>
            </a:pPr>
            <a:r>
              <a:rPr lang="en"/>
              <a:t>Activated new business for Solplicity! </a:t>
            </a:r>
            <a:endParaRPr/>
          </a:p>
        </p:txBody>
      </p:sp>
      <p:pic>
        <p:nvPicPr>
          <p:cNvPr id="237" name="Google Shape;237;p35" descr="File_000.png"/>
          <p:cNvPicPr preferRelativeResize="0"/>
          <p:nvPr/>
        </p:nvPicPr>
        <p:blipFill rotWithShape="1">
          <a:blip r:embed="rId3">
            <a:alphaModFix/>
          </a:blip>
          <a:srcRect t="8576" b="34549"/>
          <a:stretch/>
        </p:blipFill>
        <p:spPr>
          <a:xfrm>
            <a:off x="3282900" y="1188925"/>
            <a:ext cx="5186577" cy="3302774"/>
          </a:xfrm>
          <a:prstGeom prst="rect">
            <a:avLst/>
          </a:prstGeom>
          <a:noFill/>
          <a:ln w="9525" cap="flat" cmpd="sng">
            <a:solidFill>
              <a:srgbClr val="000000"/>
            </a:solidFill>
            <a:prstDash val="solid"/>
            <a:round/>
            <a:headEnd type="none" w="sm" len="sm"/>
            <a:tailEnd type="none" w="sm" len="sm"/>
          </a:ln>
        </p:spPr>
      </p:pic>
      <p:sp>
        <p:nvSpPr>
          <p:cNvPr id="238" name="Google Shape;238;p35"/>
          <p:cNvSpPr txBox="1"/>
          <p:nvPr/>
        </p:nvSpPr>
        <p:spPr>
          <a:xfrm>
            <a:off x="311700" y="1188925"/>
            <a:ext cx="2895000" cy="351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212121"/>
                </a:solidFill>
              </a:rPr>
              <a:t>☆ Whereas our company was only </a:t>
            </a:r>
            <a:r>
              <a:rPr lang="en" sz="1200" i="1">
                <a:solidFill>
                  <a:srgbClr val="212121"/>
                </a:solidFill>
              </a:rPr>
              <a:t>just</a:t>
            </a:r>
            <a:r>
              <a:rPr lang="en" sz="1200">
                <a:solidFill>
                  <a:srgbClr val="212121"/>
                </a:solidFill>
              </a:rPr>
              <a:t> adding commercial properties to their base of customers, I was </a:t>
            </a:r>
            <a:r>
              <a:rPr lang="en" sz="1200" b="1">
                <a:solidFill>
                  <a:srgbClr val="212121"/>
                </a:solidFill>
              </a:rPr>
              <a:t>lucky </a:t>
            </a:r>
            <a:r>
              <a:rPr lang="en" sz="1200">
                <a:solidFill>
                  <a:srgbClr val="212121"/>
                </a:solidFill>
              </a:rPr>
              <a:t>to be </a:t>
            </a:r>
            <a:r>
              <a:rPr lang="en" sz="1200">
                <a:solidFill>
                  <a:schemeClr val="accent3"/>
                </a:solidFill>
              </a:rPr>
              <a:t>the </a:t>
            </a:r>
            <a:r>
              <a:rPr lang="en" sz="1200" b="1">
                <a:solidFill>
                  <a:schemeClr val="accent3"/>
                </a:solidFill>
              </a:rPr>
              <a:t>first </a:t>
            </a:r>
            <a:r>
              <a:rPr lang="en" sz="1200">
                <a:solidFill>
                  <a:schemeClr val="accent3"/>
                </a:solidFill>
              </a:rPr>
              <a:t>salesman to close a </a:t>
            </a:r>
            <a:r>
              <a:rPr lang="en" sz="1200" b="1">
                <a:solidFill>
                  <a:schemeClr val="accent3"/>
                </a:solidFill>
              </a:rPr>
              <a:t>duplex </a:t>
            </a:r>
            <a:r>
              <a:rPr lang="en" sz="1200">
                <a:solidFill>
                  <a:schemeClr val="accent3"/>
                </a:solidFill>
              </a:rPr>
              <a:t>as well as a </a:t>
            </a:r>
            <a:r>
              <a:rPr lang="en" sz="1200" b="1">
                <a:solidFill>
                  <a:schemeClr val="accent3"/>
                </a:solidFill>
              </a:rPr>
              <a:t>condo </a:t>
            </a:r>
            <a:r>
              <a:rPr lang="en" sz="1200">
                <a:solidFill>
                  <a:schemeClr val="accent3"/>
                </a:solidFill>
              </a:rPr>
              <a:t>deal</a:t>
            </a:r>
            <a:endParaRPr sz="1200">
              <a:solidFill>
                <a:schemeClr val="accent3"/>
              </a:solidFil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rPr>
              <a:t>☆ This accomplishment, according to Solplicity’s president, Taylor Jackson, was shared in-person, online, and with executives of Cydcor Inc.</a:t>
            </a:r>
            <a:br>
              <a:rPr lang="en" sz="1200">
                <a:solidFill>
                  <a:schemeClr val="accent3"/>
                </a:solidFill>
              </a:rPr>
            </a:b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ctrTitle"/>
          </p:nvPr>
        </p:nvSpPr>
        <p:spPr>
          <a:xfrm>
            <a:off x="510450" y="1257300"/>
            <a:ext cx="8467200"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4800"/>
              <a:buFont typeface="Proxima Nova"/>
              <a:buNone/>
            </a:pPr>
            <a:r>
              <a:rPr lang="en" sz="3600"/>
              <a:t>The End</a:t>
            </a:r>
            <a:endParaRPr sz="3600"/>
          </a:p>
        </p:txBody>
      </p:sp>
      <p:sp>
        <p:nvSpPr>
          <p:cNvPr id="244" name="Google Shape;244;p36"/>
          <p:cNvSpPr txBox="1">
            <a:spLocks noGrp="1"/>
          </p:cNvSpPr>
          <p:nvPr>
            <p:ph type="subTitle" idx="1"/>
          </p:nvPr>
        </p:nvSpPr>
        <p:spPr>
          <a:xfrm>
            <a:off x="510450" y="3182300"/>
            <a:ext cx="8265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2400"/>
              <a:buFont typeface="Proxima Nova"/>
              <a:buNone/>
            </a:pPr>
            <a:r>
              <a:rPr lang="en"/>
              <a:t>Thank you for taking the time to watch this!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2175" y="76200"/>
            <a:ext cx="8695500" cy="15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Proxima Nova"/>
              <a:buNone/>
            </a:pPr>
            <a:r>
              <a:rPr lang="en" sz="2400"/>
              <a:t>“Life would be tragic if it weren’t so funny” - Stephen Hawking</a:t>
            </a:r>
            <a:endParaRPr sz="2400"/>
          </a:p>
        </p:txBody>
      </p:sp>
      <p:sp>
        <p:nvSpPr>
          <p:cNvPr id="72" name="Google Shape;72;p15"/>
          <p:cNvSpPr txBox="1">
            <a:spLocks noGrp="1"/>
          </p:cNvSpPr>
          <p:nvPr>
            <p:ph type="body" idx="1"/>
          </p:nvPr>
        </p:nvSpPr>
        <p:spPr>
          <a:xfrm>
            <a:off x="312175" y="736700"/>
            <a:ext cx="3186300" cy="4269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Designed and developed </a:t>
            </a:r>
            <a:r>
              <a:rPr lang="en" sz="1200" u="sng">
                <a:solidFill>
                  <a:srgbClr val="0000FF"/>
                </a:solidFill>
                <a:latin typeface="Arial"/>
                <a:ea typeface="Arial"/>
                <a:cs typeface="Arial"/>
                <a:sym typeface="Arial"/>
                <a:hlinkClick r:id="rId3">
                  <a:extLst>
                    <a:ext uri="{A12FA001-AC4F-418D-AE19-62706E023703}">
                      <ahyp:hlinkClr xmlns:ahyp="http://schemas.microsoft.com/office/drawing/2018/hyperlinkcolor" val="tx"/>
                    </a:ext>
                  </a:extLst>
                </a:hlinkClick>
              </a:rPr>
              <a:t>http://pack10plus.com</a:t>
            </a:r>
            <a:r>
              <a:rPr lang="en" sz="1200">
                <a:solidFill>
                  <a:srgbClr val="212121"/>
                </a:solidFill>
                <a:latin typeface="Arial"/>
                <a:ea typeface="Arial"/>
                <a:cs typeface="Arial"/>
                <a:sym typeface="Arial"/>
              </a:rPr>
              <a:t> in 6 days</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Designed and developed </a:t>
            </a:r>
            <a:r>
              <a:rPr lang="en" sz="1200" u="sng">
                <a:solidFill>
                  <a:srgbClr val="0000FF"/>
                </a:solidFill>
                <a:latin typeface="Arial"/>
                <a:ea typeface="Arial"/>
                <a:cs typeface="Arial"/>
                <a:sym typeface="Arial"/>
                <a:hlinkClick r:id="rId4">
                  <a:extLst>
                    <a:ext uri="{A12FA001-AC4F-418D-AE19-62706E023703}">
                      <ahyp:hlinkClr xmlns:ahyp="http://schemas.microsoft.com/office/drawing/2018/hyperlinkcolor" val="tx"/>
                    </a:ext>
                  </a:extLst>
                </a:hlinkClick>
              </a:rPr>
              <a:t>https://californiachampionships.com</a:t>
            </a:r>
            <a:r>
              <a:rPr lang="en" sz="1200">
                <a:solidFill>
                  <a:srgbClr val="212121"/>
                </a:solidFill>
                <a:latin typeface="Arial"/>
                <a:ea typeface="Arial"/>
                <a:cs typeface="Arial"/>
                <a:sym typeface="Arial"/>
              </a:rPr>
              <a:t> in 3 days</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Web design, development, and management, professional media design and development, &amp; strategic planning for Wimbledon Finalist and tennis professionals</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 Web, Social, and Sales Reports for  </a:t>
            </a:r>
            <a:r>
              <a:rPr lang="en" sz="1200" u="sng">
                <a:solidFill>
                  <a:srgbClr val="0000FF"/>
                </a:solidFill>
                <a:latin typeface="Arial"/>
                <a:ea typeface="Arial"/>
                <a:cs typeface="Arial"/>
                <a:sym typeface="Arial"/>
                <a:hlinkClick r:id="rId5">
                  <a:extLst>
                    <a:ext uri="{A12FA001-AC4F-418D-AE19-62706E023703}">
                      <ahyp:hlinkClr xmlns:ahyp="http://schemas.microsoft.com/office/drawing/2018/hyperlinkcolor" val="tx"/>
                    </a:ext>
                  </a:extLst>
                </a:hlinkClick>
              </a:rPr>
              <a:t>UncleBuds</a:t>
            </a:r>
            <a:r>
              <a:rPr lang="en" sz="1200">
                <a:solidFill>
                  <a:srgbClr val="212121"/>
                </a:solidFill>
                <a:latin typeface="Arial"/>
                <a:ea typeface="Arial"/>
                <a:cs typeface="Arial"/>
                <a:sym typeface="Arial"/>
              </a:rPr>
              <a:t>, </a:t>
            </a:r>
            <a:r>
              <a:rPr lang="en" sz="1200">
                <a:solidFill>
                  <a:srgbClr val="212121"/>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 </a:t>
            </a:r>
            <a:r>
              <a:rPr lang="en" sz="1200" u="sng">
                <a:solidFill>
                  <a:srgbClr val="0000FF"/>
                </a:solidFill>
                <a:latin typeface="Arial"/>
                <a:ea typeface="Arial"/>
                <a:cs typeface="Arial"/>
                <a:sym typeface="Arial"/>
                <a:hlinkClick r:id="rId6">
                  <a:extLst>
                    <a:ext uri="{A12FA001-AC4F-418D-AE19-62706E023703}">
                      <ahyp:hlinkClr xmlns:ahyp="http://schemas.microsoft.com/office/drawing/2018/hyperlinkcolor" val="tx"/>
                    </a:ext>
                  </a:extLst>
                </a:hlinkClick>
              </a:rPr>
              <a:t>Sheila E</a:t>
            </a:r>
            <a:r>
              <a:rPr lang="en" sz="1200" u="sng">
                <a:solidFill>
                  <a:srgbClr val="0000FF"/>
                </a:solidFill>
                <a:latin typeface="Arial"/>
                <a:ea typeface="Arial"/>
                <a:cs typeface="Arial"/>
                <a:sym typeface="Arial"/>
              </a:rPr>
              <a:t>.,</a:t>
            </a:r>
            <a:r>
              <a:rPr lang="en" sz="1200">
                <a:solidFill>
                  <a:srgbClr val="212121"/>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 </a:t>
            </a:r>
            <a:r>
              <a:rPr lang="en" sz="1200" u="sng">
                <a:solidFill>
                  <a:srgbClr val="0000FF"/>
                </a:solidFill>
                <a:latin typeface="Arial"/>
                <a:ea typeface="Arial"/>
                <a:cs typeface="Arial"/>
                <a:sym typeface="Arial"/>
                <a:hlinkClick r:id="rId7">
                  <a:extLst>
                    <a:ext uri="{A12FA001-AC4F-418D-AE19-62706E023703}">
                      <ahyp:hlinkClr xmlns:ahyp="http://schemas.microsoft.com/office/drawing/2018/hyperlinkcolor" val="tx"/>
                    </a:ext>
                  </a:extLst>
                </a:hlinkClick>
              </a:rPr>
              <a:t>S-Club Fitness</a:t>
            </a:r>
            <a:r>
              <a:rPr lang="en" sz="1200">
                <a:solidFill>
                  <a:srgbClr val="212121"/>
                </a:solidFill>
                <a:latin typeface="Arial"/>
                <a:ea typeface="Arial"/>
                <a:cs typeface="Arial"/>
                <a:sym typeface="Arial"/>
              </a:rPr>
              <a:t> and 12 other clients (previous employer as a current reference; </a:t>
            </a:r>
            <a:r>
              <a:rPr lang="en" sz="1200" u="sng">
                <a:solidFill>
                  <a:srgbClr val="0000FF"/>
                </a:solidFill>
                <a:latin typeface="Arial"/>
                <a:ea typeface="Arial"/>
                <a:cs typeface="Arial"/>
                <a:sym typeface="Arial"/>
                <a:hlinkClick r:id="rId8">
                  <a:extLst>
                    <a:ext uri="{A12FA001-AC4F-418D-AE19-62706E023703}">
                      <ahyp:hlinkClr xmlns:ahyp="http://schemas.microsoft.com/office/drawing/2018/hyperlinkcolor" val="tx"/>
                    </a:ext>
                  </a:extLst>
                </a:hlinkClick>
              </a:rPr>
              <a:t>Eric@Extima.com</a:t>
            </a:r>
            <a:r>
              <a:rPr lang="en" sz="1200">
                <a:solidFill>
                  <a:srgbClr val="212121"/>
                </a:solidFill>
                <a:latin typeface="Arial"/>
                <a:ea typeface="Arial"/>
                <a:cs typeface="Arial"/>
                <a:sym typeface="Arial"/>
              </a:rPr>
              <a:t>) </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rgbClr val="000000"/>
              </a:buClr>
              <a:buSzPts val="1100"/>
              <a:buFont typeface="Arial"/>
              <a:buNone/>
            </a:pP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br>
              <a:rPr lang="en" sz="1200">
                <a:solidFill>
                  <a:srgbClr val="212121"/>
                </a:solidFill>
                <a:latin typeface="Arial"/>
                <a:ea typeface="Arial"/>
                <a:cs typeface="Arial"/>
                <a:sym typeface="Arial"/>
              </a:rPr>
            </a:b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3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300">
              <a:solidFill>
                <a:srgbClr val="212121"/>
              </a:solidFill>
              <a:latin typeface="Arial"/>
              <a:ea typeface="Arial"/>
              <a:cs typeface="Arial"/>
              <a:sym typeface="Arial"/>
            </a:endParaRPr>
          </a:p>
        </p:txBody>
      </p:sp>
      <p:pic>
        <p:nvPicPr>
          <p:cNvPr id="73" name="Google Shape;73;p15"/>
          <p:cNvPicPr preferRelativeResize="0"/>
          <p:nvPr/>
        </p:nvPicPr>
        <p:blipFill rotWithShape="1">
          <a:blip r:embed="rId9">
            <a:alphaModFix/>
          </a:blip>
          <a:srcRect l="5189" r="5180"/>
          <a:stretch/>
        </p:blipFill>
        <p:spPr>
          <a:xfrm>
            <a:off x="3574725" y="660500"/>
            <a:ext cx="2997138" cy="3763399"/>
          </a:xfrm>
          <a:prstGeom prst="rect">
            <a:avLst/>
          </a:prstGeom>
          <a:noFill/>
          <a:ln w="9525" cap="flat" cmpd="sng">
            <a:solidFill>
              <a:srgbClr val="000000"/>
            </a:solidFill>
            <a:prstDash val="solid"/>
            <a:round/>
            <a:headEnd type="none" w="sm" len="sm"/>
            <a:tailEnd type="none" w="sm" len="sm"/>
          </a:ln>
        </p:spPr>
      </p:pic>
      <p:pic>
        <p:nvPicPr>
          <p:cNvPr id="74" name="Google Shape;74;p15"/>
          <p:cNvPicPr preferRelativeResize="0"/>
          <p:nvPr/>
        </p:nvPicPr>
        <p:blipFill rotWithShape="1">
          <a:blip r:embed="rId10">
            <a:alphaModFix/>
          </a:blip>
          <a:srcRect t="4743"/>
          <a:stretch/>
        </p:blipFill>
        <p:spPr>
          <a:xfrm>
            <a:off x="6327000" y="945225"/>
            <a:ext cx="2614400" cy="3379676"/>
          </a:xfrm>
          <a:prstGeom prst="rect">
            <a:avLst/>
          </a:prstGeom>
          <a:noFill/>
          <a:ln w="19050" cap="flat" cmpd="sng">
            <a:solidFill>
              <a:srgbClr val="000000"/>
            </a:solidFill>
            <a:prstDash val="solid"/>
            <a:round/>
            <a:headEnd type="none" w="sm" len="sm"/>
            <a:tailEnd type="none" w="sm" len="sm"/>
          </a:ln>
        </p:spPr>
      </p:pic>
      <p:pic>
        <p:nvPicPr>
          <p:cNvPr id="75" name="Google Shape;75;p15"/>
          <p:cNvPicPr preferRelativeResize="0"/>
          <p:nvPr/>
        </p:nvPicPr>
        <p:blipFill rotWithShape="1">
          <a:blip r:embed="rId11">
            <a:alphaModFix/>
          </a:blip>
          <a:srcRect t="10541" r="1273" b="5530"/>
          <a:stretch/>
        </p:blipFill>
        <p:spPr>
          <a:xfrm>
            <a:off x="3955650" y="2515550"/>
            <a:ext cx="5052025" cy="2414550"/>
          </a:xfrm>
          <a:prstGeom prst="rect">
            <a:avLst/>
          </a:prstGeom>
          <a:noFill/>
          <a:ln w="2857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2175" y="76200"/>
            <a:ext cx="8695500" cy="15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Proxima Nova"/>
              <a:buNone/>
            </a:pPr>
            <a:r>
              <a:rPr lang="en" sz="2400"/>
              <a:t>“I don't look to jump over 7-foot bars: I look around for 1-foot bars that I can step over.” - Warren Buffet </a:t>
            </a:r>
            <a:endParaRPr sz="2400"/>
          </a:p>
        </p:txBody>
      </p:sp>
      <p:sp>
        <p:nvSpPr>
          <p:cNvPr id="81" name="Google Shape;81;p16"/>
          <p:cNvSpPr txBox="1">
            <a:spLocks noGrp="1"/>
          </p:cNvSpPr>
          <p:nvPr>
            <p:ph type="body" idx="1"/>
          </p:nvPr>
        </p:nvSpPr>
        <p:spPr>
          <a:xfrm>
            <a:off x="449775" y="987500"/>
            <a:ext cx="3282600" cy="3854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3"/>
              </a:buClr>
              <a:buSzPts val="1800"/>
              <a:buFont typeface="Proxima Nova"/>
              <a:buNone/>
            </a:pPr>
            <a:r>
              <a:rPr lang="en" sz="1150">
                <a:solidFill>
                  <a:srgbClr val="212121"/>
                </a:solidFill>
                <a:latin typeface="Arial"/>
                <a:ea typeface="Arial"/>
                <a:cs typeface="Arial"/>
                <a:sym typeface="Arial"/>
              </a:rPr>
              <a:t>☆ Converted a </a:t>
            </a:r>
            <a:r>
              <a:rPr lang="en" sz="1150" b="1">
                <a:solidFill>
                  <a:srgbClr val="212121"/>
                </a:solidFill>
                <a:latin typeface="Arial"/>
                <a:ea typeface="Arial"/>
                <a:cs typeface="Arial"/>
                <a:sym typeface="Arial"/>
              </a:rPr>
              <a:t>budget </a:t>
            </a:r>
            <a:r>
              <a:rPr lang="en" sz="1150">
                <a:solidFill>
                  <a:srgbClr val="212121"/>
                </a:solidFill>
                <a:latin typeface="Arial"/>
                <a:ea typeface="Arial"/>
                <a:cs typeface="Arial"/>
                <a:sym typeface="Arial"/>
              </a:rPr>
              <a:t>of</a:t>
            </a:r>
            <a:r>
              <a:rPr lang="en" sz="1150" b="1">
                <a:solidFill>
                  <a:srgbClr val="212121"/>
                </a:solidFill>
                <a:latin typeface="Arial"/>
                <a:ea typeface="Arial"/>
                <a:cs typeface="Arial"/>
                <a:sym typeface="Arial"/>
              </a:rPr>
              <a:t> $750</a:t>
            </a:r>
            <a:r>
              <a:rPr lang="en" sz="1150">
                <a:solidFill>
                  <a:srgbClr val="212121"/>
                </a:solidFill>
                <a:latin typeface="Arial"/>
                <a:ea typeface="Arial"/>
                <a:cs typeface="Arial"/>
                <a:sym typeface="Arial"/>
              </a:rPr>
              <a:t> into an ROI of</a:t>
            </a:r>
            <a:r>
              <a:rPr lang="en" sz="1150" b="1">
                <a:solidFill>
                  <a:srgbClr val="212121"/>
                </a:solidFill>
                <a:latin typeface="Arial"/>
                <a:ea typeface="Arial"/>
                <a:cs typeface="Arial"/>
                <a:sym typeface="Arial"/>
              </a:rPr>
              <a:t> 25,000 viewers</a:t>
            </a:r>
            <a:r>
              <a:rPr lang="en" sz="1150">
                <a:solidFill>
                  <a:srgbClr val="212121"/>
                </a:solidFill>
                <a:latin typeface="Arial"/>
                <a:ea typeface="Arial"/>
                <a:cs typeface="Arial"/>
                <a:sym typeface="Arial"/>
              </a:rPr>
              <a:t> on</a:t>
            </a:r>
            <a:r>
              <a:rPr lang="en" sz="1150" b="1">
                <a:solidFill>
                  <a:srgbClr val="212121"/>
                </a:solidFill>
                <a:latin typeface="Arial"/>
                <a:ea typeface="Arial"/>
                <a:cs typeface="Arial"/>
                <a:sym typeface="Arial"/>
              </a:rPr>
              <a:t> Facebook</a:t>
            </a:r>
            <a:r>
              <a:rPr lang="en" sz="1150">
                <a:solidFill>
                  <a:srgbClr val="212121"/>
                </a:solidFill>
                <a:latin typeface="Arial"/>
                <a:ea typeface="Arial"/>
                <a:cs typeface="Arial"/>
                <a:sym typeface="Arial"/>
              </a:rPr>
              <a:t> for client </a:t>
            </a:r>
            <a:r>
              <a:rPr lang="en" sz="1150" b="1">
                <a:solidFill>
                  <a:srgbClr val="212121"/>
                </a:solidFill>
                <a:latin typeface="Arial"/>
                <a:ea typeface="Arial"/>
                <a:cs typeface="Arial"/>
                <a:sym typeface="Arial"/>
              </a:rPr>
              <a:t>Oracle </a:t>
            </a:r>
            <a:r>
              <a:rPr lang="en" sz="1150">
                <a:solidFill>
                  <a:srgbClr val="212121"/>
                </a:solidFill>
                <a:latin typeface="Arial"/>
                <a:ea typeface="Arial"/>
                <a:cs typeface="Arial"/>
                <a:sym typeface="Arial"/>
              </a:rPr>
              <a:t>subsidiary (see reviews bottom right)</a:t>
            </a:r>
            <a:endParaRPr sz="115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150">
                <a:solidFill>
                  <a:srgbClr val="212121"/>
                </a:solidFill>
                <a:latin typeface="Arial"/>
                <a:ea typeface="Arial"/>
                <a:cs typeface="Arial"/>
                <a:sym typeface="Arial"/>
              </a:rPr>
              <a:t>☆ Increased </a:t>
            </a:r>
            <a:r>
              <a:rPr lang="en" sz="1150" b="1">
                <a:solidFill>
                  <a:srgbClr val="212121"/>
                </a:solidFill>
                <a:latin typeface="Arial"/>
                <a:ea typeface="Arial"/>
                <a:cs typeface="Arial"/>
                <a:sym typeface="Arial"/>
              </a:rPr>
              <a:t>Search Engine Results </a:t>
            </a:r>
            <a:r>
              <a:rPr lang="en" sz="1150">
                <a:solidFill>
                  <a:srgbClr val="212121"/>
                </a:solidFill>
                <a:latin typeface="Arial"/>
                <a:ea typeface="Arial"/>
                <a:cs typeface="Arial"/>
                <a:sym typeface="Arial"/>
              </a:rPr>
              <a:t>from </a:t>
            </a:r>
            <a:r>
              <a:rPr lang="en" sz="1150" b="1">
                <a:solidFill>
                  <a:srgbClr val="212121"/>
                </a:solidFill>
                <a:latin typeface="Arial"/>
                <a:ea typeface="Arial"/>
                <a:cs typeface="Arial"/>
                <a:sym typeface="Arial"/>
              </a:rPr>
              <a:t>Top 500 </a:t>
            </a:r>
            <a:r>
              <a:rPr lang="en" sz="1150">
                <a:solidFill>
                  <a:srgbClr val="212121"/>
                </a:solidFill>
                <a:latin typeface="Arial"/>
                <a:ea typeface="Arial"/>
                <a:cs typeface="Arial"/>
                <a:sym typeface="Arial"/>
              </a:rPr>
              <a:t>to </a:t>
            </a:r>
            <a:r>
              <a:rPr lang="en" sz="1150" b="1">
                <a:solidFill>
                  <a:srgbClr val="212121"/>
                </a:solidFill>
                <a:latin typeface="Arial"/>
                <a:ea typeface="Arial"/>
                <a:cs typeface="Arial"/>
                <a:sym typeface="Arial"/>
              </a:rPr>
              <a:t>Top 25 </a:t>
            </a:r>
            <a:r>
              <a:rPr lang="en" sz="1150">
                <a:solidFill>
                  <a:srgbClr val="212121"/>
                </a:solidFill>
                <a:latin typeface="Arial"/>
                <a:ea typeface="Arial"/>
                <a:cs typeface="Arial"/>
                <a:sym typeface="Arial"/>
              </a:rPr>
              <a:t>on </a:t>
            </a:r>
            <a:r>
              <a:rPr lang="en" sz="1150" b="1">
                <a:solidFill>
                  <a:srgbClr val="212121"/>
                </a:solidFill>
                <a:latin typeface="Arial"/>
                <a:ea typeface="Arial"/>
                <a:cs typeface="Arial"/>
                <a:sym typeface="Arial"/>
              </a:rPr>
              <a:t>Google</a:t>
            </a:r>
            <a:r>
              <a:rPr lang="en" sz="1150">
                <a:solidFill>
                  <a:srgbClr val="212121"/>
                </a:solidFill>
                <a:latin typeface="Arial"/>
                <a:ea typeface="Arial"/>
                <a:cs typeface="Arial"/>
                <a:sym typeface="Arial"/>
              </a:rPr>
              <a:t> for client Natasha Wrae, Attorney at Law in </a:t>
            </a:r>
            <a:r>
              <a:rPr lang="en" sz="1150" b="1">
                <a:solidFill>
                  <a:srgbClr val="212121"/>
                </a:solidFill>
                <a:latin typeface="Arial"/>
                <a:ea typeface="Arial"/>
                <a:cs typeface="Arial"/>
                <a:sym typeface="Arial"/>
              </a:rPr>
              <a:t>less than 3 months</a:t>
            </a:r>
            <a:endParaRPr sz="115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150">
                <a:solidFill>
                  <a:srgbClr val="212121"/>
                </a:solidFill>
                <a:latin typeface="Arial"/>
                <a:ea typeface="Arial"/>
                <a:cs typeface="Arial"/>
                <a:sym typeface="Arial"/>
              </a:rPr>
              <a:t>☆ </a:t>
            </a:r>
            <a:r>
              <a:rPr lang="en" sz="1150">
                <a:solidFill>
                  <a:srgbClr val="000000"/>
                </a:solidFill>
                <a:latin typeface="Arial"/>
                <a:ea typeface="Arial"/>
                <a:cs typeface="Arial"/>
                <a:sym typeface="Arial"/>
              </a:rPr>
              <a:t>Wrote, as a junior in college, the marketing plan to sign a $12,000 investor, and obtain the current mentorship of Bing Chen, Head of Global Product at ABCmouse.com to help me start this web design and online marketing agency to design, develop, and manage Wix, Weebly, and WordPress websites, each optimized for SEO, SMM, PPC</a:t>
            </a:r>
            <a:endParaRPr sz="1150">
              <a:solidFill>
                <a:srgbClr val="212121"/>
              </a:solidFill>
              <a:latin typeface="Arial"/>
              <a:ea typeface="Arial"/>
              <a:cs typeface="Arial"/>
              <a:sym typeface="Arial"/>
            </a:endParaRPr>
          </a:p>
        </p:txBody>
      </p:sp>
      <p:pic>
        <p:nvPicPr>
          <p:cNvPr id="82" name="Google Shape;82;p16"/>
          <p:cNvPicPr preferRelativeResize="0"/>
          <p:nvPr/>
        </p:nvPicPr>
        <p:blipFill rotWithShape="1">
          <a:blip r:embed="rId3">
            <a:alphaModFix/>
          </a:blip>
          <a:srcRect l="5524" t="58744" r="33894" b="15777"/>
          <a:stretch/>
        </p:blipFill>
        <p:spPr>
          <a:xfrm>
            <a:off x="4382509" y="3481961"/>
            <a:ext cx="4043267" cy="1360238"/>
          </a:xfrm>
          <a:prstGeom prst="rect">
            <a:avLst/>
          </a:prstGeom>
          <a:noFill/>
          <a:ln w="9525" cap="flat" cmpd="sng">
            <a:solidFill>
              <a:srgbClr val="000000"/>
            </a:solidFill>
            <a:prstDash val="solid"/>
            <a:round/>
            <a:headEnd type="none" w="sm" len="sm"/>
            <a:tailEnd type="none" w="sm" len="sm"/>
          </a:ln>
        </p:spPr>
      </p:pic>
      <p:pic>
        <p:nvPicPr>
          <p:cNvPr id="83" name="Google Shape;83;p16"/>
          <p:cNvPicPr preferRelativeResize="0"/>
          <p:nvPr/>
        </p:nvPicPr>
        <p:blipFill rotWithShape="1">
          <a:blip r:embed="rId4">
            <a:alphaModFix/>
          </a:blip>
          <a:srcRect l="7863" t="10371" r="34021" b="23942"/>
          <a:stretch/>
        </p:blipFill>
        <p:spPr>
          <a:xfrm>
            <a:off x="4382509" y="987500"/>
            <a:ext cx="4043264" cy="2469813"/>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ctrTitle"/>
          </p:nvPr>
        </p:nvSpPr>
        <p:spPr>
          <a:xfrm>
            <a:off x="456200" y="1257300"/>
            <a:ext cx="8763900"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4800"/>
              <a:buFont typeface="Proxima Nova"/>
              <a:buNone/>
            </a:pPr>
            <a:r>
              <a:rPr lang="en" sz="3600"/>
              <a:t>College Tennis Player &amp; Coach</a:t>
            </a:r>
            <a:endParaRPr sz="3600"/>
          </a:p>
        </p:txBody>
      </p:sp>
      <p:sp>
        <p:nvSpPr>
          <p:cNvPr id="89" name="Google Shape;89;p17"/>
          <p:cNvSpPr txBox="1">
            <a:spLocks noGrp="1"/>
          </p:cNvSpPr>
          <p:nvPr>
            <p:ph type="subTitle" idx="1"/>
          </p:nvPr>
        </p:nvSpPr>
        <p:spPr>
          <a:xfrm>
            <a:off x="510450" y="3182300"/>
            <a:ext cx="8265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2400"/>
              <a:buFont typeface="Proxima Nova"/>
              <a:buNone/>
            </a:pPr>
            <a:r>
              <a:rPr lang="en"/>
              <a:t>Professional Experience #1</a:t>
            </a:r>
            <a:endParaRPr/>
          </a:p>
          <a:p>
            <a:pPr marL="0" marR="0" lvl="0" indent="0" algn="l" rtl="0">
              <a:lnSpc>
                <a:spcPct val="100000"/>
              </a:lnSpc>
              <a:spcBef>
                <a:spcPts val="0"/>
              </a:spcBef>
              <a:spcAft>
                <a:spcPts val="0"/>
              </a:spcAft>
              <a:buClr>
                <a:schemeClr val="lt1"/>
              </a:buClr>
              <a:buSzPts val="2400"/>
              <a:buFont typeface="Proxima Nova"/>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2175" y="76200"/>
            <a:ext cx="8695500" cy="15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Proxima Nova"/>
              <a:buNone/>
            </a:pPr>
            <a:r>
              <a:rPr lang="en" sz="2400"/>
              <a:t>“I've got to keep on working, keep on grinding, and keep on going out there to get better.” - Rob Gronkowski</a:t>
            </a:r>
            <a:endParaRPr sz="2400"/>
          </a:p>
        </p:txBody>
      </p:sp>
      <p:sp>
        <p:nvSpPr>
          <p:cNvPr id="95" name="Google Shape;95;p18"/>
          <p:cNvSpPr txBox="1">
            <a:spLocks noGrp="1"/>
          </p:cNvSpPr>
          <p:nvPr>
            <p:ph type="body" idx="1"/>
          </p:nvPr>
        </p:nvSpPr>
        <p:spPr>
          <a:xfrm>
            <a:off x="312175" y="1151750"/>
            <a:ext cx="3186300" cy="3854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a:t>
            </a:r>
            <a:r>
              <a:rPr lang="en" sz="1200" b="1">
                <a:solidFill>
                  <a:srgbClr val="212121"/>
                </a:solidFill>
                <a:latin typeface="Arial"/>
                <a:ea typeface="Arial"/>
                <a:cs typeface="Arial"/>
                <a:sym typeface="Arial"/>
              </a:rPr>
              <a:t>Began training </a:t>
            </a:r>
            <a:r>
              <a:rPr lang="en" sz="1200">
                <a:solidFill>
                  <a:srgbClr val="212121"/>
                </a:solidFill>
                <a:latin typeface="Arial"/>
                <a:ea typeface="Arial"/>
                <a:cs typeface="Arial"/>
                <a:sym typeface="Arial"/>
              </a:rPr>
              <a:t>with </a:t>
            </a:r>
            <a:r>
              <a:rPr lang="en" sz="1200" b="1">
                <a:solidFill>
                  <a:srgbClr val="212121"/>
                </a:solidFill>
                <a:latin typeface="Arial"/>
                <a:ea typeface="Arial"/>
                <a:cs typeface="Arial"/>
                <a:sym typeface="Arial"/>
              </a:rPr>
              <a:t>USC Trojan’s </a:t>
            </a:r>
            <a:r>
              <a:rPr lang="en" sz="1200">
                <a:solidFill>
                  <a:srgbClr val="212121"/>
                </a:solidFill>
                <a:latin typeface="Arial"/>
                <a:ea typeface="Arial"/>
                <a:cs typeface="Arial"/>
                <a:sym typeface="Arial"/>
              </a:rPr>
              <a:t>and </a:t>
            </a:r>
            <a:r>
              <a:rPr lang="en" sz="1200" b="1">
                <a:solidFill>
                  <a:srgbClr val="212121"/>
                </a:solidFill>
                <a:latin typeface="Arial"/>
                <a:ea typeface="Arial"/>
                <a:cs typeface="Arial"/>
                <a:sym typeface="Arial"/>
              </a:rPr>
              <a:t>tennis legends</a:t>
            </a:r>
            <a:r>
              <a:rPr lang="en" sz="1200">
                <a:solidFill>
                  <a:srgbClr val="212121"/>
                </a:solidFill>
                <a:latin typeface="Arial"/>
                <a:ea typeface="Arial"/>
                <a:cs typeface="Arial"/>
                <a:sym typeface="Arial"/>
              </a:rPr>
              <a:t> at South Bay’s Competitive Training Center at </a:t>
            </a:r>
            <a:r>
              <a:rPr lang="en" sz="1200" b="1">
                <a:solidFill>
                  <a:srgbClr val="212121"/>
                </a:solidFill>
                <a:latin typeface="Arial"/>
                <a:ea typeface="Arial"/>
                <a:cs typeface="Arial"/>
                <a:sym typeface="Arial"/>
              </a:rPr>
              <a:t>age 12</a:t>
            </a:r>
            <a:endParaRPr sz="1200" b="1">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a:t>
            </a:r>
            <a:r>
              <a:rPr lang="en" sz="1200" b="1">
                <a:solidFill>
                  <a:srgbClr val="212121"/>
                </a:solidFill>
                <a:latin typeface="Arial"/>
                <a:ea typeface="Arial"/>
                <a:cs typeface="Arial"/>
                <a:sym typeface="Arial"/>
              </a:rPr>
              <a:t>Ranked Top 75 </a:t>
            </a:r>
            <a:r>
              <a:rPr lang="en" sz="1200">
                <a:solidFill>
                  <a:srgbClr val="212121"/>
                </a:solidFill>
                <a:latin typeface="Arial"/>
                <a:ea typeface="Arial"/>
                <a:cs typeface="Arial"/>
                <a:sym typeface="Arial"/>
              </a:rPr>
              <a:t>in the </a:t>
            </a:r>
            <a:r>
              <a:rPr lang="en" sz="1200" i="1">
                <a:solidFill>
                  <a:srgbClr val="212121"/>
                </a:solidFill>
                <a:latin typeface="Arial"/>
                <a:ea typeface="Arial"/>
                <a:cs typeface="Arial"/>
                <a:sym typeface="Arial"/>
              </a:rPr>
              <a:t>16 &amp; Under</a:t>
            </a:r>
            <a:r>
              <a:rPr lang="en" sz="1200">
                <a:solidFill>
                  <a:srgbClr val="212121"/>
                </a:solidFill>
                <a:latin typeface="Arial"/>
                <a:ea typeface="Arial"/>
                <a:cs typeface="Arial"/>
                <a:sym typeface="Arial"/>
              </a:rPr>
              <a:t> division for all of Southern Cal</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Ranked </a:t>
            </a:r>
            <a:r>
              <a:rPr lang="en" sz="1200" b="1">
                <a:solidFill>
                  <a:srgbClr val="212121"/>
                </a:solidFill>
                <a:latin typeface="Arial"/>
                <a:ea typeface="Arial"/>
                <a:cs typeface="Arial"/>
                <a:sym typeface="Arial"/>
              </a:rPr>
              <a:t>Top 300 </a:t>
            </a:r>
            <a:r>
              <a:rPr lang="en" sz="1200">
                <a:solidFill>
                  <a:srgbClr val="212121"/>
                </a:solidFill>
                <a:latin typeface="Arial"/>
                <a:ea typeface="Arial"/>
                <a:cs typeface="Arial"/>
                <a:sym typeface="Arial"/>
              </a:rPr>
              <a:t>in the </a:t>
            </a:r>
            <a:r>
              <a:rPr lang="en" sz="1200" i="1">
                <a:solidFill>
                  <a:srgbClr val="212121"/>
                </a:solidFill>
                <a:latin typeface="Arial"/>
                <a:ea typeface="Arial"/>
                <a:cs typeface="Arial"/>
                <a:sym typeface="Arial"/>
              </a:rPr>
              <a:t>18 &amp; Under </a:t>
            </a:r>
            <a:r>
              <a:rPr lang="en" sz="1200">
                <a:solidFill>
                  <a:srgbClr val="212121"/>
                </a:solidFill>
                <a:latin typeface="Arial"/>
                <a:ea typeface="Arial"/>
                <a:cs typeface="Arial"/>
                <a:sym typeface="Arial"/>
              </a:rPr>
              <a:t>division in the Nation</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Varsity Tennis </a:t>
            </a:r>
            <a:r>
              <a:rPr lang="en" sz="1200" b="1">
                <a:solidFill>
                  <a:srgbClr val="212121"/>
                </a:solidFill>
                <a:latin typeface="Arial"/>
                <a:ea typeface="Arial"/>
                <a:cs typeface="Arial"/>
                <a:sym typeface="Arial"/>
              </a:rPr>
              <a:t>Captain </a:t>
            </a:r>
            <a:r>
              <a:rPr lang="en" sz="1200">
                <a:solidFill>
                  <a:srgbClr val="212121"/>
                </a:solidFill>
                <a:latin typeface="Arial"/>
                <a:ea typeface="Arial"/>
                <a:cs typeface="Arial"/>
                <a:sym typeface="Arial"/>
              </a:rPr>
              <a:t>(Highschool) and </a:t>
            </a:r>
            <a:r>
              <a:rPr lang="en" sz="1200" b="1">
                <a:solidFill>
                  <a:srgbClr val="212121"/>
                </a:solidFill>
                <a:latin typeface="Arial"/>
                <a:ea typeface="Arial"/>
                <a:cs typeface="Arial"/>
                <a:sym typeface="Arial"/>
              </a:rPr>
              <a:t>#1 Mixed Doubles </a:t>
            </a:r>
            <a:r>
              <a:rPr lang="en" sz="1200">
                <a:solidFill>
                  <a:srgbClr val="212121"/>
                </a:solidFill>
                <a:latin typeface="Arial"/>
                <a:ea typeface="Arial"/>
                <a:cs typeface="Arial"/>
                <a:sym typeface="Arial"/>
              </a:rPr>
              <a:t>(College)</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rgbClr val="000000"/>
              </a:buClr>
              <a:buSzPts val="1100"/>
              <a:buFont typeface="Arial"/>
              <a:buNone/>
            </a:pPr>
            <a:r>
              <a:rPr lang="en" sz="1200">
                <a:solidFill>
                  <a:srgbClr val="212121"/>
                </a:solidFill>
                <a:latin typeface="Arial"/>
                <a:ea typeface="Arial"/>
                <a:cs typeface="Arial"/>
                <a:sym typeface="Arial"/>
              </a:rPr>
              <a:t>☆ </a:t>
            </a:r>
            <a:r>
              <a:rPr lang="en" sz="1200" b="1">
                <a:solidFill>
                  <a:srgbClr val="212121"/>
                </a:solidFill>
                <a:latin typeface="Arial"/>
                <a:ea typeface="Arial"/>
                <a:cs typeface="Arial"/>
                <a:sym typeface="Arial"/>
              </a:rPr>
              <a:t>Volunteer Hitter</a:t>
            </a:r>
            <a:r>
              <a:rPr lang="en" sz="1200">
                <a:solidFill>
                  <a:srgbClr val="212121"/>
                </a:solidFill>
                <a:latin typeface="Arial"/>
                <a:ea typeface="Arial"/>
                <a:cs typeface="Arial"/>
                <a:sym typeface="Arial"/>
              </a:rPr>
              <a:t> for University of Arizona’s </a:t>
            </a:r>
            <a:r>
              <a:rPr lang="en" sz="1200" b="1">
                <a:solidFill>
                  <a:srgbClr val="212121"/>
                </a:solidFill>
                <a:latin typeface="Arial"/>
                <a:ea typeface="Arial"/>
                <a:cs typeface="Arial"/>
                <a:sym typeface="Arial"/>
              </a:rPr>
              <a:t>Wheelchair Tennis</a:t>
            </a:r>
            <a:endParaRPr sz="1200" b="1">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r>
              <a:rPr lang="en" sz="1200">
                <a:solidFill>
                  <a:srgbClr val="212121"/>
                </a:solidFill>
                <a:latin typeface="Arial"/>
                <a:ea typeface="Arial"/>
                <a:cs typeface="Arial"/>
                <a:sym typeface="Arial"/>
              </a:rPr>
              <a:t>☆ Letter of Recommendation from </a:t>
            </a:r>
            <a:r>
              <a:rPr lang="en" sz="1200" b="1">
                <a:solidFill>
                  <a:srgbClr val="212121"/>
                </a:solidFill>
                <a:latin typeface="Arial"/>
                <a:ea typeface="Arial"/>
                <a:cs typeface="Arial"/>
                <a:sym typeface="Arial"/>
              </a:rPr>
              <a:t>USC Men’s Tennis Head Coach</a:t>
            </a: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rgbClr val="000000"/>
              </a:buClr>
              <a:buSzPts val="1100"/>
              <a:buFont typeface="Arial"/>
              <a:buNone/>
            </a:pP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rgbClr val="000000"/>
              </a:buClr>
              <a:buSzPts val="1100"/>
              <a:buFont typeface="Arial"/>
              <a:buNone/>
            </a:pP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br>
              <a:rPr lang="en" sz="1200">
                <a:solidFill>
                  <a:srgbClr val="212121"/>
                </a:solidFill>
                <a:latin typeface="Arial"/>
                <a:ea typeface="Arial"/>
                <a:cs typeface="Arial"/>
                <a:sym typeface="Arial"/>
              </a:rPr>
            </a:b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3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200">
              <a:solidFill>
                <a:srgbClr val="212121"/>
              </a:solidFill>
              <a:latin typeface="Arial"/>
              <a:ea typeface="Arial"/>
              <a:cs typeface="Arial"/>
              <a:sym typeface="Arial"/>
            </a:endParaRPr>
          </a:p>
          <a:p>
            <a:pPr marL="0" lvl="0" indent="0" algn="l" rtl="0">
              <a:lnSpc>
                <a:spcPct val="150000"/>
              </a:lnSpc>
              <a:spcBef>
                <a:spcPts val="0"/>
              </a:spcBef>
              <a:spcAft>
                <a:spcPts val="0"/>
              </a:spcAft>
              <a:buClr>
                <a:schemeClr val="accent3"/>
              </a:buClr>
              <a:buSzPts val="1800"/>
              <a:buFont typeface="Proxima Nova"/>
              <a:buNone/>
            </a:pPr>
            <a:endParaRPr sz="1300">
              <a:solidFill>
                <a:srgbClr val="212121"/>
              </a:solidFill>
              <a:latin typeface="Arial"/>
              <a:ea typeface="Arial"/>
              <a:cs typeface="Arial"/>
              <a:sym typeface="Arial"/>
            </a:endParaRPr>
          </a:p>
        </p:txBody>
      </p:sp>
      <p:pic>
        <p:nvPicPr>
          <p:cNvPr id="96" name="Google Shape;96;p18"/>
          <p:cNvPicPr preferRelativeResize="0"/>
          <p:nvPr/>
        </p:nvPicPr>
        <p:blipFill rotWithShape="1">
          <a:blip r:embed="rId3">
            <a:alphaModFix/>
          </a:blip>
          <a:srcRect l="21213" t="2391" r="21219"/>
          <a:stretch/>
        </p:blipFill>
        <p:spPr>
          <a:xfrm>
            <a:off x="3574725" y="1175725"/>
            <a:ext cx="2753825" cy="3501950"/>
          </a:xfrm>
          <a:prstGeom prst="rect">
            <a:avLst/>
          </a:prstGeom>
          <a:noFill/>
          <a:ln>
            <a:noFill/>
          </a:ln>
        </p:spPr>
      </p:pic>
      <p:pic>
        <p:nvPicPr>
          <p:cNvPr id="97" name="Google Shape;97;p18"/>
          <p:cNvPicPr preferRelativeResize="0"/>
          <p:nvPr/>
        </p:nvPicPr>
        <p:blipFill rotWithShape="1">
          <a:blip r:embed="rId4">
            <a:alphaModFix/>
          </a:blip>
          <a:srcRect l="9807" r="9807"/>
          <a:stretch/>
        </p:blipFill>
        <p:spPr>
          <a:xfrm>
            <a:off x="6103568" y="1227950"/>
            <a:ext cx="2402157" cy="2988300"/>
          </a:xfrm>
          <a:prstGeom prst="rect">
            <a:avLst/>
          </a:prstGeom>
          <a:noFill/>
          <a:ln w="9525" cap="flat" cmpd="sng">
            <a:solidFill>
              <a:srgbClr val="000000"/>
            </a:solidFill>
            <a:prstDash val="solid"/>
            <a:round/>
            <a:headEnd type="none" w="sm" len="sm"/>
            <a:tailEnd type="none" w="sm" len="sm"/>
          </a:ln>
        </p:spPr>
      </p:pic>
      <p:pic>
        <p:nvPicPr>
          <p:cNvPr id="98" name="Google Shape;98;p18"/>
          <p:cNvPicPr preferRelativeResize="0"/>
          <p:nvPr/>
        </p:nvPicPr>
        <p:blipFill rotWithShape="1">
          <a:blip r:embed="rId5">
            <a:alphaModFix/>
          </a:blip>
          <a:srcRect/>
          <a:stretch/>
        </p:blipFill>
        <p:spPr>
          <a:xfrm>
            <a:off x="6404800" y="3776567"/>
            <a:ext cx="2024725" cy="1174370"/>
          </a:xfrm>
          <a:prstGeom prst="rect">
            <a:avLst/>
          </a:prstGeom>
          <a:noFill/>
          <a:ln>
            <a:noFill/>
          </a:ln>
        </p:spPr>
      </p:pic>
      <p:pic>
        <p:nvPicPr>
          <p:cNvPr id="99" name="Google Shape;99;p18"/>
          <p:cNvPicPr preferRelativeResize="0"/>
          <p:nvPr/>
        </p:nvPicPr>
        <p:blipFill rotWithShape="1">
          <a:blip r:embed="rId6">
            <a:alphaModFix/>
          </a:blip>
          <a:srcRect t="17023" r="9982" b="25541"/>
          <a:stretch/>
        </p:blipFill>
        <p:spPr>
          <a:xfrm>
            <a:off x="4078850" y="3482150"/>
            <a:ext cx="2402150" cy="15326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ctrTitle"/>
          </p:nvPr>
        </p:nvSpPr>
        <p:spPr>
          <a:xfrm>
            <a:off x="510450" y="1257300"/>
            <a:ext cx="8467200" cy="1588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lt1"/>
              </a:buClr>
              <a:buSzPts val="4800"/>
              <a:buFont typeface="Proxima Nova"/>
              <a:buNone/>
            </a:pPr>
            <a:r>
              <a:rPr lang="en" sz="3600"/>
              <a:t>Packback Inc.</a:t>
            </a:r>
            <a:endParaRPr sz="3600"/>
          </a:p>
        </p:txBody>
      </p:sp>
      <p:sp>
        <p:nvSpPr>
          <p:cNvPr id="105" name="Google Shape;105;p19"/>
          <p:cNvSpPr txBox="1">
            <a:spLocks noGrp="1"/>
          </p:cNvSpPr>
          <p:nvPr>
            <p:ph type="subTitle" idx="1"/>
          </p:nvPr>
        </p:nvSpPr>
        <p:spPr>
          <a:xfrm>
            <a:off x="510450" y="3182300"/>
            <a:ext cx="8265300" cy="6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2400"/>
              <a:buFont typeface="Proxima Nova"/>
              <a:buNone/>
            </a:pPr>
            <a:r>
              <a:rPr lang="en"/>
              <a:t>College Internship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Proxima Nova"/>
              <a:buNone/>
            </a:pPr>
            <a:r>
              <a:rPr lang="en" sz="2800" b="0" i="0" u="none" strike="noStrike" cap="none">
                <a:solidFill>
                  <a:schemeClr val="dk1"/>
                </a:solidFill>
                <a:latin typeface="Proxima Nova"/>
                <a:ea typeface="Proxima Nova"/>
                <a:cs typeface="Proxima Nova"/>
                <a:sym typeface="Proxima Nova"/>
              </a:rPr>
              <a:t>Packback, Inc.: Letter of Recognition</a:t>
            </a:r>
            <a:endParaRPr/>
          </a:p>
        </p:txBody>
      </p:sp>
      <p:sp>
        <p:nvSpPr>
          <p:cNvPr id="111" name="Google Shape;111;p20"/>
          <p:cNvSpPr txBox="1">
            <a:spLocks noGrp="1"/>
          </p:cNvSpPr>
          <p:nvPr>
            <p:ph type="body" idx="1"/>
          </p:nvPr>
        </p:nvSpPr>
        <p:spPr>
          <a:xfrm>
            <a:off x="311700" y="1000075"/>
            <a:ext cx="87609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accent3"/>
              </a:buClr>
              <a:buSzPts val="1400"/>
              <a:buFont typeface="Proxima Nova"/>
              <a:buNone/>
            </a:pPr>
            <a:r>
              <a:rPr lang="en" sz="1400" b="0" i="0" u="sng" strike="noStrike" cap="none">
                <a:solidFill>
                  <a:schemeClr val="hlink"/>
                </a:solidFill>
                <a:latin typeface="Proxima Nova"/>
                <a:ea typeface="Proxima Nova"/>
                <a:cs typeface="Proxima Nova"/>
                <a:sym typeface="Proxima Nova"/>
                <a:hlinkClick r:id="rId3"/>
              </a:rPr>
              <a:t>https://drive.google.com/file/d/0B5y0VAweHlcES21JVVdzU28teU0/view?usp=sharing</a:t>
            </a:r>
            <a:endParaRPr/>
          </a:p>
          <a:p>
            <a:pPr marL="0" marR="0" lvl="0" indent="0" algn="l" rtl="0">
              <a:lnSpc>
                <a:spcPct val="115000"/>
              </a:lnSpc>
              <a:spcBef>
                <a:spcPts val="1600"/>
              </a:spcBef>
              <a:spcAft>
                <a:spcPts val="0"/>
              </a:spcAft>
              <a:buClr>
                <a:schemeClr val="accent3"/>
              </a:buClr>
              <a:buSzPts val="1400"/>
              <a:buFont typeface="Proxima Nova"/>
              <a:buNone/>
            </a:pPr>
            <a:endParaRPr sz="1400" b="0" i="0" u="none" strike="noStrike" cap="none">
              <a:solidFill>
                <a:schemeClr val="accent3"/>
              </a:solidFill>
              <a:latin typeface="Proxima Nova"/>
              <a:ea typeface="Proxima Nova"/>
              <a:cs typeface="Proxima Nova"/>
              <a:sym typeface="Proxima Nova"/>
            </a:endParaRPr>
          </a:p>
        </p:txBody>
      </p:sp>
      <p:pic>
        <p:nvPicPr>
          <p:cNvPr id="112" name="Google Shape;112;p20"/>
          <p:cNvPicPr preferRelativeResize="0"/>
          <p:nvPr/>
        </p:nvPicPr>
        <p:blipFill rotWithShape="1">
          <a:blip r:embed="rId4">
            <a:alphaModFix/>
          </a:blip>
          <a:srcRect l="23246" t="58993" r="24769" b="8334"/>
          <a:stretch/>
        </p:blipFill>
        <p:spPr>
          <a:xfrm>
            <a:off x="4406700" y="2294536"/>
            <a:ext cx="4742099" cy="2384353"/>
          </a:xfrm>
          <a:prstGeom prst="rect">
            <a:avLst/>
          </a:prstGeom>
          <a:noFill/>
          <a:ln>
            <a:noFill/>
          </a:ln>
        </p:spPr>
      </p:pic>
      <p:pic>
        <p:nvPicPr>
          <p:cNvPr id="113" name="Google Shape;113;p20"/>
          <p:cNvPicPr preferRelativeResize="0"/>
          <p:nvPr/>
        </p:nvPicPr>
        <p:blipFill rotWithShape="1">
          <a:blip r:embed="rId4">
            <a:alphaModFix/>
          </a:blip>
          <a:srcRect l="23246" t="7801" r="24769" b="41005"/>
          <a:stretch/>
        </p:blipFill>
        <p:spPr>
          <a:xfrm>
            <a:off x="267899" y="1406050"/>
            <a:ext cx="4562451" cy="3594624"/>
          </a:xfrm>
          <a:prstGeom prst="rect">
            <a:avLst/>
          </a:prstGeom>
          <a:noFill/>
          <a:ln>
            <a:noFill/>
          </a:ln>
        </p:spPr>
      </p:pic>
      <p:cxnSp>
        <p:nvCxnSpPr>
          <p:cNvPr id="114" name="Google Shape;114;p20"/>
          <p:cNvCxnSpPr/>
          <p:nvPr/>
        </p:nvCxnSpPr>
        <p:spPr>
          <a:xfrm rot="10800000" flipH="1">
            <a:off x="2143850" y="2370650"/>
            <a:ext cx="2834100" cy="2531100"/>
          </a:xfrm>
          <a:prstGeom prst="curvedConnector3">
            <a:avLst>
              <a:gd name="adj1" fmla="val 50629"/>
            </a:avLst>
          </a:prstGeom>
          <a:noFill/>
          <a:ln w="19050" cap="flat" cmpd="sng">
            <a:solidFill>
              <a:srgbClr val="00FF00"/>
            </a:solidFill>
            <a:prstDash val="solid"/>
            <a:round/>
            <a:headEnd type="triangle" w="lg" len="lg"/>
            <a:tailEnd type="triangle" w="lg" len="lg"/>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Proxima Nova"/>
              <a:buNone/>
            </a:pPr>
            <a:r>
              <a:rPr lang="en" sz="2800" b="0" i="0" u="none" strike="noStrike" cap="none">
                <a:solidFill>
                  <a:schemeClr val="dk1"/>
                </a:solidFill>
                <a:latin typeface="Proxima Nova"/>
                <a:ea typeface="Proxima Nova"/>
                <a:cs typeface="Proxima Nova"/>
                <a:sym typeface="Proxima Nova"/>
              </a:rPr>
              <a:t>Packback, Inc.: KAMP Radio awareness campaign</a:t>
            </a:r>
            <a:endParaRPr/>
          </a:p>
        </p:txBody>
      </p:sp>
      <p:sp>
        <p:nvSpPr>
          <p:cNvPr id="120" name="Google Shape;120;p21"/>
          <p:cNvSpPr txBox="1">
            <a:spLocks noGrp="1"/>
          </p:cNvSpPr>
          <p:nvPr>
            <p:ph type="body" idx="1"/>
          </p:nvPr>
        </p:nvSpPr>
        <p:spPr>
          <a:xfrm>
            <a:off x="311700" y="1152475"/>
            <a:ext cx="31998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accent3"/>
              </a:buClr>
              <a:buSzPts val="1800"/>
              <a:buFont typeface="Proxima Nova"/>
              <a:buNone/>
            </a:pPr>
            <a:r>
              <a:rPr lang="en" sz="1400" b="0" i="0" u="none" strike="noStrike" cap="none">
                <a:solidFill>
                  <a:srgbClr val="000000"/>
                </a:solidFill>
                <a:latin typeface="Proxima Nova"/>
                <a:ea typeface="Proxima Nova"/>
                <a:cs typeface="Proxima Nova"/>
                <a:sym typeface="Proxima Nova"/>
              </a:rPr>
              <a:t>A short </a:t>
            </a:r>
            <a:r>
              <a:rPr lang="en" sz="1400">
                <a:solidFill>
                  <a:srgbClr val="000000"/>
                </a:solidFill>
              </a:rPr>
              <a:t>clip </a:t>
            </a:r>
            <a:r>
              <a:rPr lang="en" sz="1400" b="0" i="0" u="none" strike="noStrike" cap="none">
                <a:solidFill>
                  <a:srgbClr val="000000"/>
                </a:solidFill>
                <a:latin typeface="Proxima Nova"/>
                <a:ea typeface="Proxima Nova"/>
                <a:cs typeface="Proxima Nova"/>
                <a:sym typeface="Proxima Nova"/>
              </a:rPr>
              <a:t>of one of Java In 4 Days LLC's first </a:t>
            </a:r>
            <a:r>
              <a:rPr lang="en" sz="1400" b="1" i="0" u="none" strike="noStrike" cap="none">
                <a:solidFill>
                  <a:srgbClr val="000000"/>
                </a:solidFill>
              </a:rPr>
              <a:t>closed-circuit television productions</a:t>
            </a:r>
            <a:r>
              <a:rPr lang="en" sz="1400" b="0" i="0" u="none" strike="noStrike" cap="none">
                <a:solidFill>
                  <a:srgbClr val="000000"/>
                </a:solidFill>
                <a:latin typeface="Proxima Nova"/>
                <a:ea typeface="Proxima Nova"/>
                <a:cs typeface="Proxima Nova"/>
                <a:sym typeface="Proxima Nova"/>
              </a:rPr>
              <a:t> to </a:t>
            </a:r>
            <a:r>
              <a:rPr lang="en" sz="1400" b="1">
                <a:solidFill>
                  <a:srgbClr val="000000"/>
                </a:solidFill>
              </a:rPr>
              <a:t>provide detailed</a:t>
            </a:r>
            <a:r>
              <a:rPr lang="en" sz="1400" b="1" i="0" u="none" strike="noStrike" cap="none">
                <a:solidFill>
                  <a:srgbClr val="000000"/>
                </a:solidFill>
              </a:rPr>
              <a:t> insight </a:t>
            </a:r>
            <a:r>
              <a:rPr lang="en" sz="1400" b="0" i="0" u="none" strike="noStrike" cap="none">
                <a:solidFill>
                  <a:srgbClr val="000000"/>
                </a:solidFill>
                <a:latin typeface="Proxima Nova"/>
                <a:ea typeface="Proxima Nova"/>
                <a:cs typeface="Proxima Nova"/>
                <a:sym typeface="Proxima Nova"/>
              </a:rPr>
              <a:t>of what we did for </a:t>
            </a:r>
            <a:r>
              <a:rPr lang="en" sz="1400" b="1" i="0" u="none" strike="noStrike" cap="none">
                <a:solidFill>
                  <a:srgbClr val="000000"/>
                </a:solidFill>
              </a:rPr>
              <a:t>Packback e-Text Books</a:t>
            </a:r>
            <a:r>
              <a:rPr lang="en" sz="1400" b="0" i="0" u="none" strike="noStrike" cap="none">
                <a:solidFill>
                  <a:srgbClr val="000000"/>
                </a:solidFill>
                <a:latin typeface="Proxima Nova"/>
                <a:ea typeface="Proxima Nova"/>
                <a:cs typeface="Proxima Nova"/>
                <a:sym typeface="Proxima Nova"/>
              </a:rPr>
              <a:t> as well as DJ Dizzy with </a:t>
            </a:r>
            <a:r>
              <a:rPr lang="en" sz="1400" b="1" i="0" u="none" strike="noStrike" cap="none">
                <a:solidFill>
                  <a:srgbClr val="000000"/>
                </a:solidFill>
              </a:rPr>
              <a:t>KAMP Student Radio</a:t>
            </a:r>
            <a:r>
              <a:rPr lang="en" sz="1400" b="0" i="0" u="none" strike="noStrike" cap="none">
                <a:solidFill>
                  <a:srgbClr val="000000"/>
                </a:solidFill>
                <a:latin typeface="Proxima Nova"/>
                <a:ea typeface="Proxima Nova"/>
                <a:cs typeface="Proxima Nova"/>
                <a:sym typeface="Proxima Nova"/>
              </a:rPr>
              <a:t> (listener base of over </a:t>
            </a:r>
            <a:r>
              <a:rPr lang="en" sz="1400" b="1" i="0" u="none" strike="noStrike" cap="none">
                <a:solidFill>
                  <a:srgbClr val="000000"/>
                </a:solidFill>
              </a:rPr>
              <a:t>42,000+ student and staff body</a:t>
            </a:r>
            <a:r>
              <a:rPr lang="en" sz="1400" b="0" i="0" u="none" strike="noStrike" cap="none">
                <a:solidFill>
                  <a:srgbClr val="000000"/>
                </a:solidFill>
                <a:latin typeface="Proxima Nova"/>
                <a:ea typeface="Proxima Nova"/>
                <a:cs typeface="Proxima Nova"/>
                <a:sym typeface="Proxima Nova"/>
              </a:rPr>
              <a:t> at the </a:t>
            </a:r>
            <a:r>
              <a:rPr lang="en" sz="1400" b="1" i="0" u="none" strike="noStrike" cap="none">
                <a:solidFill>
                  <a:srgbClr val="000000"/>
                </a:solidFill>
              </a:rPr>
              <a:t>University of Arizona</a:t>
            </a:r>
            <a:r>
              <a:rPr lang="en" sz="1400" b="0" i="0" u="none" strike="noStrike" cap="none">
                <a:solidFill>
                  <a:srgbClr val="000000"/>
                </a:solidFill>
                <a:latin typeface="Proxima Nova"/>
                <a:ea typeface="Proxima Nova"/>
                <a:cs typeface="Proxima Nova"/>
                <a:sym typeface="Proxima Nova"/>
              </a:rPr>
              <a:t>)</a:t>
            </a:r>
            <a:endParaRPr sz="1400">
              <a:solidFill>
                <a:srgbClr val="000000"/>
              </a:solidFill>
            </a:endParaRPr>
          </a:p>
        </p:txBody>
      </p:sp>
      <p:sp>
        <p:nvSpPr>
          <p:cNvPr id="121" name="Google Shape;121;p21" descr="A short video of one of Java In 4 Days LLC's first radioclosed-circuit television productions to get some insight of what we did for Packback Books as well as DJ Dizzy with KAMP Student Radio (listener base of over 42,000+ student and staff body at the University of Arizona)" title="Packback, Inc.: KAMP Radio awareness campaign"/>
          <p:cNvSpPr/>
          <p:nvPr/>
        </p:nvSpPr>
        <p:spPr>
          <a:xfrm>
            <a:off x="3990484" y="1152475"/>
            <a:ext cx="4851179" cy="3638349"/>
          </a:xfrm>
          <a:prstGeom prst="rect">
            <a:avLst/>
          </a:prstGeom>
          <a:blipFill rotWithShape="1">
            <a:blip r:embed="rId3">
              <a:alphaModFix/>
            </a:blip>
            <a:stretch>
              <a:fillRect/>
            </a:stretch>
          </a:blip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1368</Words>
  <Application>Microsoft Office PowerPoint</Application>
  <PresentationFormat>On-screen Show (16:9)</PresentationFormat>
  <Paragraphs>88</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Proxima Nova</vt:lpstr>
      <vt:lpstr>Arial</vt:lpstr>
      <vt:lpstr>spearmint</vt:lpstr>
      <vt:lpstr>Andras’ War Book of Accolades</vt:lpstr>
      <vt:lpstr>Web Design &amp; Online Marketing</vt:lpstr>
      <vt:lpstr>“Life would be tragic if it weren’t so funny” - Stephen Hawking</vt:lpstr>
      <vt:lpstr>“I don't look to jump over 7-foot bars: I look around for 1-foot bars that I can step over.” - Warren Buffet </vt:lpstr>
      <vt:lpstr>College Tennis Player &amp; Coach</vt:lpstr>
      <vt:lpstr>“I've got to keep on working, keep on grinding, and keep on going out there to get better.” - Rob Gronkowski</vt:lpstr>
      <vt:lpstr>Packback Inc.</vt:lpstr>
      <vt:lpstr>Packback, Inc.: Letter of Recognition</vt:lpstr>
      <vt:lpstr>Packback, Inc.: KAMP Radio awareness campaign</vt:lpstr>
      <vt:lpstr>Marketing, Sales, and Higher Technology</vt:lpstr>
      <vt:lpstr>“Don’t be afraid to fail. Be afraid not to try.” - Michael Jordan</vt:lpstr>
      <vt:lpstr>“In this competitive world of business development, strategic partnerships are essential!” - Tallwave, Inc.</vt:lpstr>
      <vt:lpstr>“Time crunches can make or break a company unless you’ve got the right team behind you!” - Tallwave, Inc.</vt:lpstr>
      <vt:lpstr>With a consultative approach, I researched and recommended Software-as-a-Service for Enercor Inc.</vt:lpstr>
      <vt:lpstr>Java in Four Days, LLC.</vt:lpstr>
      <vt:lpstr>“The only thing to do with good advice is to pass it on.”  - Oscar Wilde </vt:lpstr>
      <vt:lpstr>“Every vital organization owes its birth and life to an exciting and daring idea.” - James Bryant Conant (American Scientist) </vt:lpstr>
      <vt:lpstr>Technology is quickly evolving and small businesses must follow suit to keep pace. Read below to learn more!</vt:lpstr>
      <vt:lpstr>Solplicity (acquired by Cydcor, Inc.)</vt:lpstr>
      <vt:lpstr>Andras hits promotion numbers in his first 8 weeks!</vt:lpstr>
      <vt:lpstr>Top Performer: “Andras is this week’s High Roller!”</vt:lpstr>
      <vt:lpstr>“Share your knowledge. It is a way to achieve immortality.”  ― Dalai Lama XIV</vt:lpstr>
      <vt:lpstr>Activated new business for Solplicity! </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Andras’ War Book of Accolades</dc:title>
  <dc:creator>Simple</dc:creator>
  <cp:lastModifiedBy>Andras Cruz-Aedo</cp:lastModifiedBy>
  <cp:revision>1</cp:revision>
  <dcterms:modified xsi:type="dcterms:W3CDTF">2022-03-30T03:11:08Z</dcterms:modified>
</cp:coreProperties>
</file>